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0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37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0.xml"/>
  <Override ContentType="application/vnd.openxmlformats-officedocument.presentationml.slide+xml" PartName="/ppt/slides/slide41.xml"/>
  <Override ContentType="application/vnd.openxmlformats-officedocument.presentationml.slide+xml" PartName="/ppt/slides/slide42.xml"/>
  <Override ContentType="application/vnd.openxmlformats-officedocument.presentationml.slide+xml" PartName="/ppt/slides/slide43.xml"/>
  <Override ContentType="application/vnd.openxmlformats-officedocument.presentationml.slide+xml" PartName="/ppt/slides/slide44.xml"/>
  <Override ContentType="application/vnd.openxmlformats-officedocument.presentationml.slide+xml" PartName="/ppt/slides/slide45.xml"/>
  <Override ContentType="application/vnd.openxmlformats-officedocument.presentationml.slide+xml" PartName="/ppt/slides/slide46.xml"/>
  <Override ContentType="application/vnd.openxmlformats-officedocument.presentationml.slide+xml" PartName="/ppt/slides/slide47.xml"/>
  <Override ContentType="application/vnd.openxmlformats-officedocument.presentationml.slide+xml" PartName="/ppt/slides/slide48.xml"/>
  <Override ContentType="application/vnd.openxmlformats-officedocument.presentationml.slide+xml" PartName="/ppt/slides/slide49.xml"/>
  <Override ContentType="application/vnd.openxmlformats-officedocument.presentationml.slide+xml" PartName="/ppt/slides/slide50.xml"/>
  <Override ContentType="application/vnd.openxmlformats-officedocument.presentationml.slide+xml" PartName="/ppt/slides/slide51.xml"/>
  <Override ContentType="application/vnd.openxmlformats-officedocument.presentationml.slide+xml" PartName="/ppt/slides/slide52.xml"/>
  <Override ContentType="application/vnd.openxmlformats-officedocument.presentationml.slide+xml" PartName="/ppt/slides/slide53.xml"/>
  <Override ContentType="application/vnd.openxmlformats-officedocument.presentationml.slide+xml" PartName="/ppt/slides/slide5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63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</p:sldIdLst>
  <p:sldSz cx="18288000" cy="10287000"/>
  <p:notesSz cx="6858000" cy="9144000"/>
  <p:embeddedFontLst>
    <p:embeddedFont>
      <p:font typeface="Halant Medium" charset="1" panose="00000600000000000000"/>
      <p:regular r:id="rId60"/>
    </p:embeddedFont>
    <p:embeddedFont>
      <p:font typeface="HK Grotesk Bold" charset="1" panose="00000800000000000000"/>
      <p:regular r:id="rId61"/>
    </p:embeddedFont>
    <p:embeddedFont>
      <p:font typeface="Assistant Bold" charset="1" panose="00000800000000000000"/>
      <p:regular r:id="rId62"/>
    </p:embeddedFont>
    <p:embeddedFont>
      <p:font typeface="Assistant" charset="1" panose="00000500000000000000"/>
      <p:regular r:id="rId7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00" Target="notesSlides/notesSlide35.xml" Type="http://schemas.openxmlformats.org/officeDocument/2006/relationships/notesSlide"/><Relationship Id="rId101" Target="notesSlides/notesSlide36.xml" Type="http://schemas.openxmlformats.org/officeDocument/2006/relationships/notesSlide"/><Relationship Id="rId102" Target="notesSlides/notesSlide37.xml" Type="http://schemas.openxmlformats.org/officeDocument/2006/relationships/notes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slides/slide34.xml" Type="http://schemas.openxmlformats.org/officeDocument/2006/relationships/slide"/><Relationship Id="rId4" Target="theme/theme1.xml" Type="http://schemas.openxmlformats.org/officeDocument/2006/relationships/theme"/><Relationship Id="rId40" Target="slides/slide35.xml" Type="http://schemas.openxmlformats.org/officeDocument/2006/relationships/slide"/><Relationship Id="rId41" Target="slides/slide36.xml" Type="http://schemas.openxmlformats.org/officeDocument/2006/relationships/slide"/><Relationship Id="rId42" Target="slides/slide37.xml" Type="http://schemas.openxmlformats.org/officeDocument/2006/relationships/slide"/><Relationship Id="rId43" Target="slides/slide38.xml" Type="http://schemas.openxmlformats.org/officeDocument/2006/relationships/slide"/><Relationship Id="rId44" Target="slides/slide39.xml" Type="http://schemas.openxmlformats.org/officeDocument/2006/relationships/slide"/><Relationship Id="rId45" Target="slides/slide40.xml" Type="http://schemas.openxmlformats.org/officeDocument/2006/relationships/slide"/><Relationship Id="rId46" Target="slides/slide41.xml" Type="http://schemas.openxmlformats.org/officeDocument/2006/relationships/slide"/><Relationship Id="rId47" Target="slides/slide42.xml" Type="http://schemas.openxmlformats.org/officeDocument/2006/relationships/slide"/><Relationship Id="rId48" Target="slides/slide43.xml" Type="http://schemas.openxmlformats.org/officeDocument/2006/relationships/slide"/><Relationship Id="rId49" Target="slides/slide44.xml" Type="http://schemas.openxmlformats.org/officeDocument/2006/relationships/slide"/><Relationship Id="rId5" Target="tableStyles.xml" Type="http://schemas.openxmlformats.org/officeDocument/2006/relationships/tableStyles"/><Relationship Id="rId50" Target="slides/slide45.xml" Type="http://schemas.openxmlformats.org/officeDocument/2006/relationships/slide"/><Relationship Id="rId51" Target="slides/slide46.xml" Type="http://schemas.openxmlformats.org/officeDocument/2006/relationships/slide"/><Relationship Id="rId52" Target="slides/slide47.xml" Type="http://schemas.openxmlformats.org/officeDocument/2006/relationships/slide"/><Relationship Id="rId53" Target="slides/slide48.xml" Type="http://schemas.openxmlformats.org/officeDocument/2006/relationships/slide"/><Relationship Id="rId54" Target="slides/slide49.xml" Type="http://schemas.openxmlformats.org/officeDocument/2006/relationships/slide"/><Relationship Id="rId55" Target="slides/slide50.xml" Type="http://schemas.openxmlformats.org/officeDocument/2006/relationships/slide"/><Relationship Id="rId56" Target="slides/slide51.xml" Type="http://schemas.openxmlformats.org/officeDocument/2006/relationships/slide"/><Relationship Id="rId57" Target="slides/slide52.xml" Type="http://schemas.openxmlformats.org/officeDocument/2006/relationships/slide"/><Relationship Id="rId58" Target="slides/slide53.xml" Type="http://schemas.openxmlformats.org/officeDocument/2006/relationships/slide"/><Relationship Id="rId59" Target="slides/slide54.xml" Type="http://schemas.openxmlformats.org/officeDocument/2006/relationships/slide"/><Relationship Id="rId6" Target="slides/slide1.xml" Type="http://schemas.openxmlformats.org/officeDocument/2006/relationships/slide"/><Relationship Id="rId60" Target="fonts/font60.fntdata" Type="http://schemas.openxmlformats.org/officeDocument/2006/relationships/font"/><Relationship Id="rId61" Target="fonts/font61.fntdata" Type="http://schemas.openxmlformats.org/officeDocument/2006/relationships/font"/><Relationship Id="rId62" Target="fonts/font62.fntdata" Type="http://schemas.openxmlformats.org/officeDocument/2006/relationships/font"/><Relationship Id="rId63" Target="notesMasters/notesMaster1.xml" Type="http://schemas.openxmlformats.org/officeDocument/2006/relationships/notesMaster"/><Relationship Id="rId64" Target="theme/theme2.xml" Type="http://schemas.openxmlformats.org/officeDocument/2006/relationships/theme"/><Relationship Id="rId65" Target="notesSlides/notesSlide1.xml" Type="http://schemas.openxmlformats.org/officeDocument/2006/relationships/notesSlide"/><Relationship Id="rId66" Target="notesSlides/notesSlide2.xml" Type="http://schemas.openxmlformats.org/officeDocument/2006/relationships/notesSlide"/><Relationship Id="rId67" Target="notesSlides/notesSlide3.xml" Type="http://schemas.openxmlformats.org/officeDocument/2006/relationships/notesSlide"/><Relationship Id="rId68" Target="notesSlides/notesSlide4.xml" Type="http://schemas.openxmlformats.org/officeDocument/2006/relationships/notesSlide"/><Relationship Id="rId69" Target="notesSlides/notesSlide5.xml" Type="http://schemas.openxmlformats.org/officeDocument/2006/relationships/notesSlide"/><Relationship Id="rId7" Target="slides/slide2.xml" Type="http://schemas.openxmlformats.org/officeDocument/2006/relationships/slide"/><Relationship Id="rId70" Target="notesSlides/notesSlide6.xml" Type="http://schemas.openxmlformats.org/officeDocument/2006/relationships/notesSlide"/><Relationship Id="rId71" Target="notesSlides/notesSlide7.xml" Type="http://schemas.openxmlformats.org/officeDocument/2006/relationships/notesSlide"/><Relationship Id="rId72" Target="notesSlides/notesSlide8.xml" Type="http://schemas.openxmlformats.org/officeDocument/2006/relationships/notesSlide"/><Relationship Id="rId73" Target="notesSlides/notesSlide9.xml" Type="http://schemas.openxmlformats.org/officeDocument/2006/relationships/notesSlide"/><Relationship Id="rId74" Target="fonts/font74.fntdata" Type="http://schemas.openxmlformats.org/officeDocument/2006/relationships/font"/><Relationship Id="rId75" Target="notesSlides/notesSlide10.xml" Type="http://schemas.openxmlformats.org/officeDocument/2006/relationships/notesSlide"/><Relationship Id="rId76" Target="notesSlides/notesSlide11.xml" Type="http://schemas.openxmlformats.org/officeDocument/2006/relationships/notesSlide"/><Relationship Id="rId77" Target="notesSlides/notesSlide12.xml" Type="http://schemas.openxmlformats.org/officeDocument/2006/relationships/notesSlide"/><Relationship Id="rId78" Target="notesSlides/notesSlide13.xml" Type="http://schemas.openxmlformats.org/officeDocument/2006/relationships/notesSlide"/><Relationship Id="rId79" Target="notesSlides/notesSlide14.xml" Type="http://schemas.openxmlformats.org/officeDocument/2006/relationships/notesSlide"/><Relationship Id="rId8" Target="slides/slide3.xml" Type="http://schemas.openxmlformats.org/officeDocument/2006/relationships/slide"/><Relationship Id="rId80" Target="notesSlides/notesSlide15.xml" Type="http://schemas.openxmlformats.org/officeDocument/2006/relationships/notesSlide"/><Relationship Id="rId81" Target="notesSlides/notesSlide16.xml" Type="http://schemas.openxmlformats.org/officeDocument/2006/relationships/notesSlide"/><Relationship Id="rId82" Target="notesSlides/notesSlide17.xml" Type="http://schemas.openxmlformats.org/officeDocument/2006/relationships/notesSlide"/><Relationship Id="rId83" Target="notesSlides/notesSlide18.xml" Type="http://schemas.openxmlformats.org/officeDocument/2006/relationships/notesSlide"/><Relationship Id="rId84" Target="notesSlides/notesSlide19.xml" Type="http://schemas.openxmlformats.org/officeDocument/2006/relationships/notesSlide"/><Relationship Id="rId85" Target="notesSlides/notesSlide20.xml" Type="http://schemas.openxmlformats.org/officeDocument/2006/relationships/notesSlide"/><Relationship Id="rId86" Target="notesSlides/notesSlide21.xml" Type="http://schemas.openxmlformats.org/officeDocument/2006/relationships/notesSlide"/><Relationship Id="rId87" Target="notesSlides/notesSlide22.xml" Type="http://schemas.openxmlformats.org/officeDocument/2006/relationships/notesSlide"/><Relationship Id="rId88" Target="notesSlides/notesSlide23.xml" Type="http://schemas.openxmlformats.org/officeDocument/2006/relationships/notesSlide"/><Relationship Id="rId89" Target="notesSlides/notesSlide24.xml" Type="http://schemas.openxmlformats.org/officeDocument/2006/relationships/notesSlide"/><Relationship Id="rId9" Target="slides/slide4.xml" Type="http://schemas.openxmlformats.org/officeDocument/2006/relationships/slide"/><Relationship Id="rId90" Target="notesSlides/notesSlide25.xml" Type="http://schemas.openxmlformats.org/officeDocument/2006/relationships/notesSlide"/><Relationship Id="rId91" Target="notesSlides/notesSlide26.xml" Type="http://schemas.openxmlformats.org/officeDocument/2006/relationships/notesSlide"/><Relationship Id="rId92" Target="notesSlides/notesSlide27.xml" Type="http://schemas.openxmlformats.org/officeDocument/2006/relationships/notesSlide"/><Relationship Id="rId93" Target="notesSlides/notesSlide28.xml" Type="http://schemas.openxmlformats.org/officeDocument/2006/relationships/notesSlide"/><Relationship Id="rId94" Target="notesSlides/notesSlide29.xml" Type="http://schemas.openxmlformats.org/officeDocument/2006/relationships/notesSlide"/><Relationship Id="rId95" Target="notesSlides/notesSlide30.xml" Type="http://schemas.openxmlformats.org/officeDocument/2006/relationships/notesSlide"/><Relationship Id="rId96" Target="notesSlides/notesSlide31.xml" Type="http://schemas.openxmlformats.org/officeDocument/2006/relationships/notesSlide"/><Relationship Id="rId97" Target="notesSlides/notesSlide32.xml" Type="http://schemas.openxmlformats.org/officeDocument/2006/relationships/notesSlide"/><Relationship Id="rId98" Target="notesSlides/notesSlide33.xml" Type="http://schemas.openxmlformats.org/officeDocument/2006/relationships/notesSlide"/><Relationship Id="rId99" Target="notesSlides/notesSlide34.xml" Type="http://schemas.openxmlformats.org/officeDocument/2006/relationships/notes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.xml" Type="http://schemas.openxmlformats.org/officeDocument/2006/relationships/slide"/></Relationships>
</file>

<file path=ppt/notesSlides/_rels/notesSlide10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9.xml" Type="http://schemas.openxmlformats.org/officeDocument/2006/relationships/slide"/></Relationships>
</file>

<file path=ppt/notesSlides/_rels/notesSlide1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1.xml" Type="http://schemas.openxmlformats.org/officeDocument/2006/relationships/slide"/></Relationships>
</file>

<file path=ppt/notesSlides/_rels/notesSlide1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2.xml" Type="http://schemas.openxmlformats.org/officeDocument/2006/relationships/slide"/></Relationships>
</file>

<file path=ppt/notesSlides/_rels/notesSlide1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4.xml" Type="http://schemas.openxmlformats.org/officeDocument/2006/relationships/slide"/></Relationships>
</file>

<file path=ppt/notesSlides/_rels/notesSlide1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5.xml" Type="http://schemas.openxmlformats.org/officeDocument/2006/relationships/slide"/></Relationships>
</file>

<file path=ppt/notesSlides/_rels/notesSlide1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6.xml" Type="http://schemas.openxmlformats.org/officeDocument/2006/relationships/slide"/></Relationships>
</file>

<file path=ppt/notesSlides/_rels/notesSlide1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8.xml" Type="http://schemas.openxmlformats.org/officeDocument/2006/relationships/slide"/></Relationships>
</file>

<file path=ppt/notesSlides/_rels/notesSlide1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9.xml" Type="http://schemas.openxmlformats.org/officeDocument/2006/relationships/slide"/></Relationships>
</file>

<file path=ppt/notesSlides/_rels/notesSlide1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0.xml" Type="http://schemas.openxmlformats.org/officeDocument/2006/relationships/slide"/></Relationships>
</file>

<file path=ppt/notesSlides/_rels/notesSlide1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4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.xml" Type="http://schemas.openxmlformats.org/officeDocument/2006/relationships/slide"/></Relationships>
</file>

<file path=ppt/notesSlides/_rels/notesSlide20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5.xml" Type="http://schemas.openxmlformats.org/officeDocument/2006/relationships/slide"/></Relationships>
</file>

<file path=ppt/notesSlides/_rels/notesSlide2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6.xml" Type="http://schemas.openxmlformats.org/officeDocument/2006/relationships/slide"/></Relationships>
</file>

<file path=ppt/notesSlides/_rels/notesSlide2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7.xml" Type="http://schemas.openxmlformats.org/officeDocument/2006/relationships/slide"/></Relationships>
</file>

<file path=ppt/notesSlides/_rels/notesSlide2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8.xml" Type="http://schemas.openxmlformats.org/officeDocument/2006/relationships/slide"/></Relationships>
</file>

<file path=ppt/notesSlides/_rels/notesSlide2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9.xml" Type="http://schemas.openxmlformats.org/officeDocument/2006/relationships/slide"/></Relationships>
</file>

<file path=ppt/notesSlides/_rels/notesSlide2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0.xml" Type="http://schemas.openxmlformats.org/officeDocument/2006/relationships/slide"/></Relationships>
</file>

<file path=ppt/notesSlides/_rels/notesSlide2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1.xml" Type="http://schemas.openxmlformats.org/officeDocument/2006/relationships/slide"/></Relationships>
</file>

<file path=ppt/notesSlides/_rels/notesSlide2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2.xml" Type="http://schemas.openxmlformats.org/officeDocument/2006/relationships/slide"/></Relationships>
</file>

<file path=ppt/notesSlides/_rels/notesSlide2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3.xml" Type="http://schemas.openxmlformats.org/officeDocument/2006/relationships/slide"/></Relationships>
</file>

<file path=ppt/notesSlides/_rels/notesSlide2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4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9.xml" Type="http://schemas.openxmlformats.org/officeDocument/2006/relationships/slide"/></Relationships>
</file>

<file path=ppt/notesSlides/_rels/notesSlide30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5.xml" Type="http://schemas.openxmlformats.org/officeDocument/2006/relationships/slide"/></Relationships>
</file>

<file path=ppt/notesSlides/_rels/notesSlide3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6.xml" Type="http://schemas.openxmlformats.org/officeDocument/2006/relationships/slide"/></Relationships>
</file>

<file path=ppt/notesSlides/_rels/notesSlide3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8.xml" Type="http://schemas.openxmlformats.org/officeDocument/2006/relationships/slide"/></Relationships>
</file>

<file path=ppt/notesSlides/_rels/notesSlide3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9.xml" Type="http://schemas.openxmlformats.org/officeDocument/2006/relationships/slide"/></Relationships>
</file>

<file path=ppt/notesSlides/_rels/notesSlide3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0.xml" Type="http://schemas.openxmlformats.org/officeDocument/2006/relationships/slide"/></Relationships>
</file>

<file path=ppt/notesSlides/_rels/notesSlide3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1.xml" Type="http://schemas.openxmlformats.org/officeDocument/2006/relationships/slide"/></Relationships>
</file>

<file path=ppt/notesSlides/_rels/notesSlide3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2.xml" Type="http://schemas.openxmlformats.org/officeDocument/2006/relationships/slide"/></Relationships>
</file>

<file path=ppt/notesSlides/_rels/notesSlide3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3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0.xml" Type="http://schemas.openxmlformats.org/officeDocument/2006/relationships/slide"/></Relationships>
</file>

<file path=ppt/notesSlides/_rels/notesSlide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1.xml" Type="http://schemas.openxmlformats.org/officeDocument/2006/relationships/slide"/></Relationships>
</file>

<file path=ppt/notesSlides/_rels/notesSlide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2.xml" Type="http://schemas.openxmlformats.org/officeDocument/2006/relationships/slide"/></Relationships>
</file>

<file path=ppt/notesSlides/_rels/notesSlide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5.xml" Type="http://schemas.openxmlformats.org/officeDocument/2006/relationships/slide"/></Relationships>
</file>

<file path=ppt/notesSlides/_rels/notesSlide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7.xml" Type="http://schemas.openxmlformats.org/officeDocument/2006/relationships/slide"/></Relationships>
</file>

<file path=ppt/notesSlides/_rels/notesSlide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8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Company’s ADVs Page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This distinction highlights the boundary: the S&amp;C platform facilitates and monitors the interaction between students and companies, but it does not control real-world employment decisions or actions.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&lt;- biglia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&lt;- biglia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mathieu-&gt;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Company’s ADVs Page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&lt;- mathieu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technical analysis for development team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platform entire architecture: standard.</a:t>
            </a:r>
          </a:p>
          <a:p>
            <a:r>
              <a:rPr lang="en-US"/>
              <a:t>private network = backbone with sensitive data and logic</a:t>
            </a:r>
          </a:p>
          <a:p>
            <a:r>
              <a:rPr lang="en-US"/>
              <a:t>DMZ contains web server accessible by the users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mathieu-&gt;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 search + recom</a:t>
            </a:r>
          </a:p>
          <a:p>
            <a:r>
              <a:rPr lang="en-US"/>
              <a:t>2 profile + adv</a:t>
            </a:r>
          </a:p>
          <a:p>
            <a:r>
              <a:rPr lang="en-US"/>
              <a:t>3 req</a:t>
            </a:r>
          </a:p>
          <a:p>
            <a:r>
              <a:rPr lang="en-US"/>
              <a:t>4 inbox</a:t>
            </a:r>
          </a:p>
          <a:p>
            <a:r>
              <a:rPr lang="en-US"/>
              <a:t>5 match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&lt;-mathieu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Company’s ADVs Page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0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biglia -&gt;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The Micro-service Architecture divides the application into independent service, each one responsible for a specific functionality. It enables efficient development, testing, deployment, and scaling thanks to its modularity, each micro-service operates independently, communicating with other through APIs. A unified API Gateway serves as a centralised entry point for client requests, reducing direct interactions between clients and individual micro-services.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&lt;- biglia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mathieu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mathieu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mathieu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mathieu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mathieu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Company’s ADVs Page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Company’s ADV Page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ADV Page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&lt;- biglia 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biglia-&gt;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Relationship Id="rId3" Target="../media/image10.jpe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5.xml" Type="http://schemas.openxmlformats.org/officeDocument/2006/relationships/notesSlide"/><Relationship Id="rId3" Target="../media/image11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6.xml" Type="http://schemas.openxmlformats.org/officeDocument/2006/relationships/notesSlide"/><Relationship Id="rId3" Target="../media/image12.jpe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jpe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jpe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7.xml" Type="http://schemas.openxmlformats.org/officeDocument/2006/relationships/notesSlide"/><Relationship Id="rId3" Target="../media/image15.jpe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8.xml" Type="http://schemas.openxmlformats.org/officeDocument/2006/relationships/notesSlide"/><Relationship Id="rId3" Target="../media/image16.png" Type="http://schemas.openxmlformats.org/officeDocument/2006/relationships/image"/><Relationship Id="rId4" Target="../media/image2.png" Type="http://schemas.openxmlformats.org/officeDocument/2006/relationships/image"/><Relationship Id="rId5" Target="../media/image17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9.xml" Type="http://schemas.openxmlformats.org/officeDocument/2006/relationships/notesSlide"/><Relationship Id="rId3" Target="../media/image3.png" Type="http://schemas.openxmlformats.org/officeDocument/2006/relationships/image"/><Relationship Id="rId4" Target="../media/image2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0.xml" Type="http://schemas.openxmlformats.org/officeDocument/2006/relationships/notesSlide"/><Relationship Id="rId3" Target="../media/image1.png" Type="http://schemas.openxmlformats.org/officeDocument/2006/relationships/image"/><Relationship Id="rId4" Target="../media/image2.png" Type="http://schemas.openxmlformats.org/officeDocument/2006/relationships/image"/><Relationship Id="rId5" Target="../media/image3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3.svg" Type="http://schemas.openxmlformats.org/officeDocument/2006/relationships/image"/><Relationship Id="rId11" Target="../media/image24.png" Type="http://schemas.openxmlformats.org/officeDocument/2006/relationships/image"/><Relationship Id="rId12" Target="../media/image25.svg" Type="http://schemas.openxmlformats.org/officeDocument/2006/relationships/image"/><Relationship Id="rId13" Target="../media/image26.png" Type="http://schemas.openxmlformats.org/officeDocument/2006/relationships/image"/><Relationship Id="rId14" Target="../media/image27.svg" Type="http://schemas.openxmlformats.org/officeDocument/2006/relationships/image"/><Relationship Id="rId2" Target="../notesSlides/notesSlide11.xml" Type="http://schemas.openxmlformats.org/officeDocument/2006/relationships/notesSlide"/><Relationship Id="rId3" Target="../media/image3.png" Type="http://schemas.openxmlformats.org/officeDocument/2006/relationships/image"/><Relationship Id="rId4" Target="../media/image2.png" Type="http://schemas.openxmlformats.org/officeDocument/2006/relationships/image"/><Relationship Id="rId5" Target="../media/image18.png" Type="http://schemas.openxmlformats.org/officeDocument/2006/relationships/image"/><Relationship Id="rId6" Target="../media/image19.svg" Type="http://schemas.openxmlformats.org/officeDocument/2006/relationships/image"/><Relationship Id="rId7" Target="../media/image20.png" Type="http://schemas.openxmlformats.org/officeDocument/2006/relationships/image"/><Relationship Id="rId8" Target="../media/image21.svg" Type="http://schemas.openxmlformats.org/officeDocument/2006/relationships/image"/><Relationship Id="rId9" Target="../media/image22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2.xml" Type="http://schemas.openxmlformats.org/officeDocument/2006/relationships/notesSlide"/><Relationship Id="rId3" Target="../media/image1.png" Type="http://schemas.openxmlformats.org/officeDocument/2006/relationships/image"/><Relationship Id="rId4" Target="../media/image2.png" Type="http://schemas.openxmlformats.org/officeDocument/2006/relationships/image"/><Relationship Id="rId5" Target="../media/image3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3.xml" Type="http://schemas.openxmlformats.org/officeDocument/2006/relationships/notesSlide"/><Relationship Id="rId3" Target="../media/image3.png" Type="http://schemas.openxmlformats.org/officeDocument/2006/relationships/image"/><Relationship Id="rId4" Target="../media/image2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4.xml" Type="http://schemas.openxmlformats.org/officeDocument/2006/relationships/notesSlide"/><Relationship Id="rId3" Target="../media/image2.png" Type="http://schemas.openxmlformats.org/officeDocument/2006/relationships/image"/><Relationship Id="rId4" Target="../media/image1.png" Type="http://schemas.openxmlformats.org/officeDocument/2006/relationships/image"/><Relationship Id="rId5" Target="../media/image3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5.xml" Type="http://schemas.openxmlformats.org/officeDocument/2006/relationships/notesSlide"/><Relationship Id="rId3" Target="../media/image3.png" Type="http://schemas.openxmlformats.org/officeDocument/2006/relationships/image"/><Relationship Id="rId4" Target="../media/image2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6.xml" Type="http://schemas.openxmlformats.org/officeDocument/2006/relationships/notesSlide"/><Relationship Id="rId3" Target="../media/image3.png" Type="http://schemas.openxmlformats.org/officeDocument/2006/relationships/image"/><Relationship Id="rId4" Target="../media/image2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7.xml" Type="http://schemas.openxmlformats.org/officeDocument/2006/relationships/notesSlide"/><Relationship Id="rId3" Target="../media/image29.png" Type="http://schemas.openxmlformats.org/officeDocument/2006/relationships/image"/><Relationship Id="rId4" Target="../media/image30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8.xml" Type="http://schemas.openxmlformats.org/officeDocument/2006/relationships/notesSlide"/><Relationship Id="rId3" Target="../media/image3.png" Type="http://schemas.openxmlformats.org/officeDocument/2006/relationships/image"/><Relationship Id="rId4" Target="../media/image2.pn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jpeg" Type="http://schemas.openxmlformats.org/officeDocument/2006/relationships/image"/><Relationship Id="rId3" Target="../media/image32.jpeg" Type="http://schemas.openxmlformats.org/officeDocument/2006/relationships/image"/><Relationship Id="rId4" Target="../media/image33.jpe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jpe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jpeg" Type="http://schemas.openxmlformats.org/officeDocument/2006/relationships/image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9.xml" Type="http://schemas.openxmlformats.org/officeDocument/2006/relationships/notesSlide"/><Relationship Id="rId3" Target="../media/image33.jpeg" Type="http://schemas.openxmlformats.org/officeDocument/2006/relationships/image"/></Relationships>
</file>

<file path=ppt/slides/_rels/slide3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0.xml" Type="http://schemas.openxmlformats.org/officeDocument/2006/relationships/notesSlide"/><Relationship Id="rId3" Target="../media/image34.jpeg" Type="http://schemas.openxmlformats.org/officeDocument/2006/relationships/image"/><Relationship Id="rId4" Target="../media/image35.jpeg" Type="http://schemas.openxmlformats.org/officeDocument/2006/relationships/image"/></Relationships>
</file>

<file path=ppt/slides/_rels/slide3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1.xml" Type="http://schemas.openxmlformats.org/officeDocument/2006/relationships/notesSlide"/><Relationship Id="rId3" Target="../media/image34.jpeg" Type="http://schemas.openxmlformats.org/officeDocument/2006/relationships/image"/></Relationships>
</file>

<file path=ppt/slides/_rels/slide3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2.xml" Type="http://schemas.openxmlformats.org/officeDocument/2006/relationships/notesSlide"/><Relationship Id="rId3" Target="../media/image35.jpeg" Type="http://schemas.openxmlformats.org/officeDocument/2006/relationships/image"/></Relationships>
</file>

<file path=ppt/slides/_rels/slide3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3.xml" Type="http://schemas.openxmlformats.org/officeDocument/2006/relationships/notesSlide"/><Relationship Id="rId3" Target="../media/image2.png" Type="http://schemas.openxmlformats.org/officeDocument/2006/relationships/image"/><Relationship Id="rId4" Target="../media/image1.png" Type="http://schemas.openxmlformats.org/officeDocument/2006/relationships/image"/><Relationship Id="rId5" Target="../media/image3.png" Type="http://schemas.openxmlformats.org/officeDocument/2006/relationships/image"/></Relationships>
</file>

<file path=ppt/slides/_rels/slide3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4.xml" Type="http://schemas.openxmlformats.org/officeDocument/2006/relationships/notesSlide"/><Relationship Id="rId3" Target="../media/image3.png" Type="http://schemas.openxmlformats.org/officeDocument/2006/relationships/image"/><Relationship Id="rId4" Target="../media/image2.png" Type="http://schemas.openxmlformats.org/officeDocument/2006/relationships/image"/><Relationship Id="rId5" Target="../media/image36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/Relationships>
</file>

<file path=ppt/slides/_rels/slide4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5.xml" Type="http://schemas.openxmlformats.org/officeDocument/2006/relationships/notesSlide"/><Relationship Id="rId3" Target="../media/image16.png" Type="http://schemas.openxmlformats.org/officeDocument/2006/relationships/image"/><Relationship Id="rId4" Target="../media/image2.png" Type="http://schemas.openxmlformats.org/officeDocument/2006/relationships/image"/><Relationship Id="rId5" Target="../media/image17.png" Type="http://schemas.openxmlformats.org/officeDocument/2006/relationships/image"/></Relationships>
</file>

<file path=ppt/slides/_rels/slide4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6.xml" Type="http://schemas.openxmlformats.org/officeDocument/2006/relationships/notesSlide"/><Relationship Id="rId3" Target="../media/image37.png" Type="http://schemas.openxmlformats.org/officeDocument/2006/relationships/image"/><Relationship Id="rId4" Target="../media/image16.png" Type="http://schemas.openxmlformats.org/officeDocument/2006/relationships/image"/><Relationship Id="rId5" Target="../media/image3.png" Type="http://schemas.openxmlformats.org/officeDocument/2006/relationships/image"/><Relationship Id="rId6" Target="../media/image2.png" Type="http://schemas.openxmlformats.org/officeDocument/2006/relationships/image"/></Relationships>
</file>

<file path=ppt/slides/_rels/slide4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7.xml" Type="http://schemas.openxmlformats.org/officeDocument/2006/relationships/notesSlide"/><Relationship Id="rId3" Target="../media/image16.png" Type="http://schemas.openxmlformats.org/officeDocument/2006/relationships/image"/><Relationship Id="rId4" Target="../media/image3.png" Type="http://schemas.openxmlformats.org/officeDocument/2006/relationships/image"/><Relationship Id="rId5" Target="../media/image2.png" Type="http://schemas.openxmlformats.org/officeDocument/2006/relationships/image"/><Relationship Id="rId6" Target="../media/image38.png" Type="http://schemas.openxmlformats.org/officeDocument/2006/relationships/image"/></Relationships>
</file>

<file path=ppt/slides/_rels/slide4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8.xml" Type="http://schemas.openxmlformats.org/officeDocument/2006/relationships/notesSlide"/><Relationship Id="rId3" Target="../media/image39.png" Type="http://schemas.openxmlformats.org/officeDocument/2006/relationships/image"/><Relationship Id="rId4" Target="../media/image17.png" Type="http://schemas.openxmlformats.org/officeDocument/2006/relationships/image"/><Relationship Id="rId5" Target="../media/image2.png" Type="http://schemas.openxmlformats.org/officeDocument/2006/relationships/image"/></Relationships>
</file>

<file path=ppt/slides/_rels/slide4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9.xml" Type="http://schemas.openxmlformats.org/officeDocument/2006/relationships/notesSlide"/><Relationship Id="rId3" Target="../media/image40.png" Type="http://schemas.openxmlformats.org/officeDocument/2006/relationships/image"/><Relationship Id="rId4" Target="../media/image17.png" Type="http://schemas.openxmlformats.org/officeDocument/2006/relationships/image"/><Relationship Id="rId5" Target="../media/image16.png" Type="http://schemas.openxmlformats.org/officeDocument/2006/relationships/image"/><Relationship Id="rId6" Target="../media/image3.png" Type="http://schemas.openxmlformats.org/officeDocument/2006/relationships/image"/></Relationships>
</file>

<file path=ppt/slides/_rels/slide4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0.xml" Type="http://schemas.openxmlformats.org/officeDocument/2006/relationships/notesSlide"/><Relationship Id="rId3" Target="../media/image2.png" Type="http://schemas.openxmlformats.org/officeDocument/2006/relationships/image"/><Relationship Id="rId4" Target="../media/image1.png" Type="http://schemas.openxmlformats.org/officeDocument/2006/relationships/image"/><Relationship Id="rId5" Target="../media/image3.png" Type="http://schemas.openxmlformats.org/officeDocument/2006/relationships/image"/></Relationships>
</file>

<file path=ppt/slides/_rels/slide4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5.png" Type="http://schemas.openxmlformats.org/officeDocument/2006/relationships/image"/><Relationship Id="rId11" Target="../media/image46.svg" Type="http://schemas.openxmlformats.org/officeDocument/2006/relationships/image"/><Relationship Id="rId12" Target="../media/image47.png" Type="http://schemas.openxmlformats.org/officeDocument/2006/relationships/image"/><Relationship Id="rId13" Target="../media/image48.svg" Type="http://schemas.openxmlformats.org/officeDocument/2006/relationships/image"/><Relationship Id="rId2" Target="../notesSlides/notesSlide31.xml" Type="http://schemas.openxmlformats.org/officeDocument/2006/relationships/notesSlid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1.png" Type="http://schemas.openxmlformats.org/officeDocument/2006/relationships/image"/><Relationship Id="rId6" Target="../media/image41.png" Type="http://schemas.openxmlformats.org/officeDocument/2006/relationships/image"/><Relationship Id="rId7" Target="../media/image42.svg" Type="http://schemas.openxmlformats.org/officeDocument/2006/relationships/image"/><Relationship Id="rId8" Target="../media/image43.png" Type="http://schemas.openxmlformats.org/officeDocument/2006/relationships/image"/><Relationship Id="rId9" Target="../media/image44.svg" Type="http://schemas.openxmlformats.org/officeDocument/2006/relationships/image"/></Relationships>
</file>

<file path=ppt/slides/_rels/slide4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41.png" Type="http://schemas.openxmlformats.org/officeDocument/2006/relationships/image"/><Relationship Id="rId5" Target="../media/image42.svg" Type="http://schemas.openxmlformats.org/officeDocument/2006/relationships/image"/><Relationship Id="rId6" Target="../media/image49.png" Type="http://schemas.openxmlformats.org/officeDocument/2006/relationships/image"/><Relationship Id="rId7" Target="../media/image50.svg" Type="http://schemas.openxmlformats.org/officeDocument/2006/relationships/image"/><Relationship Id="rId8" Target="../media/image51.png" Type="http://schemas.openxmlformats.org/officeDocument/2006/relationships/image"/><Relationship Id="rId9" Target="../media/image52.svg" Type="http://schemas.openxmlformats.org/officeDocument/2006/relationships/image"/></Relationships>
</file>

<file path=ppt/slides/_rels/slide4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2.xml" Type="http://schemas.openxmlformats.org/officeDocument/2006/relationships/notesSlid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51.png" Type="http://schemas.openxmlformats.org/officeDocument/2006/relationships/image"/><Relationship Id="rId6" Target="../media/image52.svg" Type="http://schemas.openxmlformats.org/officeDocument/2006/relationships/image"/><Relationship Id="rId7" Target="../media/image43.png" Type="http://schemas.openxmlformats.org/officeDocument/2006/relationships/image"/><Relationship Id="rId8" Target="../media/image44.svg" Type="http://schemas.openxmlformats.org/officeDocument/2006/relationships/image"/></Relationships>
</file>

<file path=ppt/slides/_rels/slide4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3.xml" Type="http://schemas.openxmlformats.org/officeDocument/2006/relationships/notesSlide"/><Relationship Id="rId3" Target="../media/image2.png" Type="http://schemas.openxmlformats.org/officeDocument/2006/relationships/image"/><Relationship Id="rId4" Target="../media/image1.png" Type="http://schemas.openxmlformats.org/officeDocument/2006/relationships/image"/><Relationship Id="rId5" Target="../media/image3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/Relationships>
</file>

<file path=ppt/slides/_rels/slide5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4.xml" Type="http://schemas.openxmlformats.org/officeDocument/2006/relationships/notesSlide"/><Relationship Id="rId3" Target="../media/image3.png" Type="http://schemas.openxmlformats.org/officeDocument/2006/relationships/image"/><Relationship Id="rId4" Target="../media/image2.png" Type="http://schemas.openxmlformats.org/officeDocument/2006/relationships/image"/><Relationship Id="rId5" Target="../media/image53.png" Type="http://schemas.openxmlformats.org/officeDocument/2006/relationships/image"/><Relationship Id="rId6" Target="../media/image54.svg" Type="http://schemas.openxmlformats.org/officeDocument/2006/relationships/image"/></Relationships>
</file>

<file path=ppt/slides/_rels/slide5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5.xml" Type="http://schemas.openxmlformats.org/officeDocument/2006/relationships/notesSlide"/><Relationship Id="rId3" Target="../media/image55.png" Type="http://schemas.openxmlformats.org/officeDocument/2006/relationships/image"/><Relationship Id="rId4" Target="../media/image2.png" Type="http://schemas.openxmlformats.org/officeDocument/2006/relationships/image"/><Relationship Id="rId5" Target="../media/image3.png" Type="http://schemas.openxmlformats.org/officeDocument/2006/relationships/image"/></Relationships>
</file>

<file path=ppt/slides/_rels/slide5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6.xml" Type="http://schemas.openxmlformats.org/officeDocument/2006/relationships/notesSlide"/><Relationship Id="rId3" Target="../media/image56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5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7.xml" Type="http://schemas.openxmlformats.org/officeDocument/2006/relationships/notesSlide"/><Relationship Id="rId3" Target="../media/image3.png" Type="http://schemas.openxmlformats.org/officeDocument/2006/relationships/image"/></Relationships>
</file>

<file path=ppt/slides/_rels/slide5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7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8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Relationship Id="rId3" Target="../media/image9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5809508"/>
            <a:ext cx="10724012" cy="2580144"/>
            <a:chOff x="0" y="0"/>
            <a:chExt cx="14298683" cy="3440192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2390027"/>
              <a:ext cx="9499197" cy="10501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6720"/>
                </a:lnSpc>
                <a:spcBef>
                  <a:spcPct val="0"/>
                </a:spcBef>
              </a:pPr>
              <a:r>
                <a:rPr lang="en-US" sz="4800" b="true">
                  <a:solidFill>
                    <a:srgbClr val="731F7D"/>
                  </a:solidFill>
                  <a:latin typeface="Halant Medium"/>
                  <a:ea typeface="Halant Medium"/>
                  <a:cs typeface="Halant Medium"/>
                  <a:sym typeface="Halant Medium"/>
                </a:rPr>
                <a:t>R&amp;DD presentation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-27507"/>
              <a:ext cx="14298683" cy="17503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0279"/>
                </a:lnSpc>
              </a:pPr>
              <a:r>
                <a:rPr lang="en-US" sz="8711" b="true">
                  <a:solidFill>
                    <a:srgbClr val="000000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Students&amp;Companies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-5624184">
            <a:off x="9238038" y="-1204481"/>
            <a:ext cx="9054625" cy="8058616"/>
          </a:xfrm>
          <a:custGeom>
            <a:avLst/>
            <a:gdLst/>
            <a:ahLst/>
            <a:cxnLst/>
            <a:rect r="r" b="b" t="t" l="l"/>
            <a:pathLst>
              <a:path h="8058616" w="9054625">
                <a:moveTo>
                  <a:pt x="0" y="0"/>
                </a:moveTo>
                <a:lnTo>
                  <a:pt x="9054625" y="0"/>
                </a:lnTo>
                <a:lnTo>
                  <a:pt x="9054625" y="8058616"/>
                </a:lnTo>
                <a:lnTo>
                  <a:pt x="0" y="80586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5017281">
            <a:off x="7304671" y="971407"/>
            <a:ext cx="1811240" cy="1716150"/>
          </a:xfrm>
          <a:custGeom>
            <a:avLst/>
            <a:gdLst/>
            <a:ahLst/>
            <a:cxnLst/>
            <a:rect r="r" b="b" t="t" l="l"/>
            <a:pathLst>
              <a:path h="1716150" w="1811240">
                <a:moveTo>
                  <a:pt x="0" y="0"/>
                </a:moveTo>
                <a:lnTo>
                  <a:pt x="1811240" y="0"/>
                </a:lnTo>
                <a:lnTo>
                  <a:pt x="1811240" y="1716150"/>
                </a:lnTo>
                <a:lnTo>
                  <a:pt x="0" y="17161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10567437">
            <a:off x="16126494" y="6825098"/>
            <a:ext cx="3789612" cy="3623816"/>
          </a:xfrm>
          <a:custGeom>
            <a:avLst/>
            <a:gdLst/>
            <a:ahLst/>
            <a:cxnLst/>
            <a:rect r="r" b="b" t="t" l="l"/>
            <a:pathLst>
              <a:path h="3623816" w="3789612">
                <a:moveTo>
                  <a:pt x="0" y="0"/>
                </a:moveTo>
                <a:lnTo>
                  <a:pt x="3789612" y="0"/>
                </a:lnTo>
                <a:lnTo>
                  <a:pt x="3789612" y="3623816"/>
                </a:lnTo>
                <a:lnTo>
                  <a:pt x="0" y="36238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8819852"/>
            <a:ext cx="10593384" cy="4384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58"/>
              </a:lnSpc>
              <a:spcBef>
                <a:spcPct val="0"/>
              </a:spcBef>
            </a:pPr>
            <a:r>
              <a:rPr lang="en-US" b="true" sz="2613" spc="-26">
                <a:solidFill>
                  <a:srgbClr val="000000"/>
                </a:solidFill>
                <a:latin typeface="Assistant Bold"/>
                <a:ea typeface="Assistant Bold"/>
                <a:cs typeface="Assistant Bold"/>
                <a:sym typeface="Assistant Bold"/>
              </a:rPr>
              <a:t>Irene Lo Presti and Matteo Lussana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097004" y="457248"/>
            <a:ext cx="14093992" cy="9372505"/>
          </a:xfrm>
          <a:custGeom>
            <a:avLst/>
            <a:gdLst/>
            <a:ahLst/>
            <a:cxnLst/>
            <a:rect r="r" b="b" t="t" l="l"/>
            <a:pathLst>
              <a:path h="9372505" w="14093992">
                <a:moveTo>
                  <a:pt x="0" y="0"/>
                </a:moveTo>
                <a:lnTo>
                  <a:pt x="14093992" y="0"/>
                </a:lnTo>
                <a:lnTo>
                  <a:pt x="14093992" y="9372504"/>
                </a:lnTo>
                <a:lnTo>
                  <a:pt x="0" y="93725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160456" y="490714"/>
            <a:ext cx="13967088" cy="9305572"/>
          </a:xfrm>
          <a:custGeom>
            <a:avLst/>
            <a:gdLst/>
            <a:ahLst/>
            <a:cxnLst/>
            <a:rect r="r" b="b" t="t" l="l"/>
            <a:pathLst>
              <a:path h="9305572" w="13967088">
                <a:moveTo>
                  <a:pt x="0" y="0"/>
                </a:moveTo>
                <a:lnTo>
                  <a:pt x="13967088" y="0"/>
                </a:lnTo>
                <a:lnTo>
                  <a:pt x="13967088" y="9305572"/>
                </a:lnTo>
                <a:lnTo>
                  <a:pt x="0" y="93055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467613" y="695357"/>
            <a:ext cx="13352773" cy="8896285"/>
          </a:xfrm>
          <a:custGeom>
            <a:avLst/>
            <a:gdLst/>
            <a:ahLst/>
            <a:cxnLst/>
            <a:rect r="r" b="b" t="t" l="l"/>
            <a:pathLst>
              <a:path h="8896285" w="13352773">
                <a:moveTo>
                  <a:pt x="0" y="0"/>
                </a:moveTo>
                <a:lnTo>
                  <a:pt x="13352774" y="0"/>
                </a:lnTo>
                <a:lnTo>
                  <a:pt x="13352774" y="8896286"/>
                </a:lnTo>
                <a:lnTo>
                  <a:pt x="0" y="88962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221356" y="522635"/>
            <a:ext cx="13845287" cy="9241729"/>
          </a:xfrm>
          <a:custGeom>
            <a:avLst/>
            <a:gdLst/>
            <a:ahLst/>
            <a:cxnLst/>
            <a:rect r="r" b="b" t="t" l="l"/>
            <a:pathLst>
              <a:path h="9241729" w="13845287">
                <a:moveTo>
                  <a:pt x="0" y="0"/>
                </a:moveTo>
                <a:lnTo>
                  <a:pt x="13845288" y="0"/>
                </a:lnTo>
                <a:lnTo>
                  <a:pt x="13845288" y="9241730"/>
                </a:lnTo>
                <a:lnTo>
                  <a:pt x="0" y="92417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881269" y="286549"/>
            <a:ext cx="14525462" cy="9713903"/>
          </a:xfrm>
          <a:custGeom>
            <a:avLst/>
            <a:gdLst/>
            <a:ahLst/>
            <a:cxnLst/>
            <a:rect r="r" b="b" t="t" l="l"/>
            <a:pathLst>
              <a:path h="9713903" w="14525462">
                <a:moveTo>
                  <a:pt x="0" y="0"/>
                </a:moveTo>
                <a:lnTo>
                  <a:pt x="14525462" y="0"/>
                </a:lnTo>
                <a:lnTo>
                  <a:pt x="14525462" y="9713902"/>
                </a:lnTo>
                <a:lnTo>
                  <a:pt x="0" y="97139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087801" y="433487"/>
            <a:ext cx="14112398" cy="9420026"/>
          </a:xfrm>
          <a:custGeom>
            <a:avLst/>
            <a:gdLst/>
            <a:ahLst/>
            <a:cxnLst/>
            <a:rect r="r" b="b" t="t" l="l"/>
            <a:pathLst>
              <a:path h="9420026" w="14112398">
                <a:moveTo>
                  <a:pt x="0" y="0"/>
                </a:moveTo>
                <a:lnTo>
                  <a:pt x="14112398" y="0"/>
                </a:lnTo>
                <a:lnTo>
                  <a:pt x="14112398" y="9420026"/>
                </a:lnTo>
                <a:lnTo>
                  <a:pt x="0" y="94200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D135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231694" y="174626"/>
            <a:ext cx="11195013" cy="10112374"/>
          </a:xfrm>
          <a:custGeom>
            <a:avLst/>
            <a:gdLst/>
            <a:ahLst/>
            <a:cxnLst/>
            <a:rect r="r" b="b" t="t" l="l"/>
            <a:pathLst>
              <a:path h="10112374" w="11195013">
                <a:moveTo>
                  <a:pt x="0" y="0"/>
                </a:moveTo>
                <a:lnTo>
                  <a:pt x="11195013" y="0"/>
                </a:lnTo>
                <a:lnTo>
                  <a:pt x="11195013" y="10112374"/>
                </a:lnTo>
                <a:lnTo>
                  <a:pt x="0" y="101123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489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033790">
            <a:off x="-3668466" y="5666554"/>
            <a:ext cx="7336933" cy="6529870"/>
          </a:xfrm>
          <a:custGeom>
            <a:avLst/>
            <a:gdLst/>
            <a:ahLst/>
            <a:cxnLst/>
            <a:rect r="r" b="b" t="t" l="l"/>
            <a:pathLst>
              <a:path h="6529870" w="7336933">
                <a:moveTo>
                  <a:pt x="0" y="0"/>
                </a:moveTo>
                <a:lnTo>
                  <a:pt x="7336932" y="0"/>
                </a:lnTo>
                <a:lnTo>
                  <a:pt x="7336932" y="6529870"/>
                </a:lnTo>
                <a:lnTo>
                  <a:pt x="0" y="652987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861293" y="3572235"/>
            <a:ext cx="10565414" cy="31520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45"/>
              </a:lnSpc>
            </a:pPr>
            <a:r>
              <a:rPr lang="en-US" sz="7072" b="true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Requirements Analysis and Specification Document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-447366">
            <a:off x="14389771" y="-1026849"/>
            <a:ext cx="4068454" cy="3890459"/>
          </a:xfrm>
          <a:custGeom>
            <a:avLst/>
            <a:gdLst/>
            <a:ahLst/>
            <a:cxnLst/>
            <a:rect r="r" b="b" t="t" l="l"/>
            <a:pathLst>
              <a:path h="3890459" w="4068454">
                <a:moveTo>
                  <a:pt x="0" y="0"/>
                </a:moveTo>
                <a:lnTo>
                  <a:pt x="4068454" y="0"/>
                </a:lnTo>
                <a:lnTo>
                  <a:pt x="4068454" y="3890459"/>
                </a:lnTo>
                <a:lnTo>
                  <a:pt x="0" y="389045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447366">
            <a:off x="17494525" y="9179016"/>
            <a:ext cx="4068454" cy="3890459"/>
          </a:xfrm>
          <a:custGeom>
            <a:avLst/>
            <a:gdLst/>
            <a:ahLst/>
            <a:cxnLst/>
            <a:rect r="r" b="b" t="t" l="l"/>
            <a:pathLst>
              <a:path h="3890459" w="4068454">
                <a:moveTo>
                  <a:pt x="0" y="0"/>
                </a:moveTo>
                <a:lnTo>
                  <a:pt x="4068454" y="0"/>
                </a:lnTo>
                <a:lnTo>
                  <a:pt x="4068454" y="3890459"/>
                </a:lnTo>
                <a:lnTo>
                  <a:pt x="0" y="389045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D135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298824">
            <a:off x="12555249" y="4939834"/>
            <a:ext cx="6575294" cy="7268784"/>
          </a:xfrm>
          <a:custGeom>
            <a:avLst/>
            <a:gdLst/>
            <a:ahLst/>
            <a:cxnLst/>
            <a:rect r="r" b="b" t="t" l="l"/>
            <a:pathLst>
              <a:path h="7268784" w="6575294">
                <a:moveTo>
                  <a:pt x="0" y="0"/>
                </a:moveTo>
                <a:lnTo>
                  <a:pt x="6575295" y="0"/>
                </a:lnTo>
                <a:lnTo>
                  <a:pt x="6575295" y="7268784"/>
                </a:lnTo>
                <a:lnTo>
                  <a:pt x="0" y="72687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381" b="-117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2715964">
            <a:off x="8597713" y="7771526"/>
            <a:ext cx="1844500" cy="1747664"/>
          </a:xfrm>
          <a:custGeom>
            <a:avLst/>
            <a:gdLst/>
            <a:ahLst/>
            <a:cxnLst/>
            <a:rect r="r" b="b" t="t" l="l"/>
            <a:pathLst>
              <a:path h="1747664" w="1844500">
                <a:moveTo>
                  <a:pt x="0" y="0"/>
                </a:moveTo>
                <a:lnTo>
                  <a:pt x="1844500" y="0"/>
                </a:lnTo>
                <a:lnTo>
                  <a:pt x="1844500" y="1747664"/>
                </a:lnTo>
                <a:lnTo>
                  <a:pt x="0" y="174766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3378125">
            <a:off x="12070219" y="-1362141"/>
            <a:ext cx="4943405" cy="5723190"/>
          </a:xfrm>
          <a:custGeom>
            <a:avLst/>
            <a:gdLst/>
            <a:ahLst/>
            <a:cxnLst/>
            <a:rect r="r" b="b" t="t" l="l"/>
            <a:pathLst>
              <a:path h="5723190" w="4943405">
                <a:moveTo>
                  <a:pt x="0" y="0"/>
                </a:moveTo>
                <a:lnTo>
                  <a:pt x="4943405" y="0"/>
                </a:lnTo>
                <a:lnTo>
                  <a:pt x="4943405" y="5723190"/>
                </a:lnTo>
                <a:lnTo>
                  <a:pt x="0" y="572319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028700" y="2751351"/>
            <a:ext cx="12757222" cy="4158980"/>
            <a:chOff x="0" y="0"/>
            <a:chExt cx="17009629" cy="5545307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2990307"/>
              <a:ext cx="17009629" cy="25550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7752"/>
                </a:lnSpc>
              </a:pPr>
              <a:r>
                <a:rPr lang="en-US" sz="6570" b="true">
                  <a:solidFill>
                    <a:srgbClr val="FFFFFF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What are the goals of the system and its scope?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0"/>
              <a:ext cx="3590420" cy="137875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8115"/>
                </a:lnSpc>
                <a:spcBef>
                  <a:spcPct val="0"/>
                </a:spcBef>
              </a:pPr>
              <a:r>
                <a:rPr lang="en-US" b="true" sz="6877" u="none">
                  <a:solidFill>
                    <a:srgbClr val="FFFFFF">
                      <a:alpha val="60000"/>
                    </a:srgbClr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01</a:t>
              </a:r>
            </a:p>
          </p:txBody>
        </p:sp>
      </p:grp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657600" y="1964763"/>
            <a:ext cx="7726964" cy="10563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45"/>
              </a:lnSpc>
            </a:pPr>
            <a:r>
              <a:rPr lang="en-US" sz="7072" b="true">
                <a:solidFill>
                  <a:srgbClr val="00000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Goals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-10094169">
            <a:off x="-2768217" y="5870308"/>
            <a:ext cx="6176663" cy="5906434"/>
          </a:xfrm>
          <a:custGeom>
            <a:avLst/>
            <a:gdLst/>
            <a:ahLst/>
            <a:cxnLst/>
            <a:rect r="r" b="b" t="t" l="l"/>
            <a:pathLst>
              <a:path h="5906434" w="6176663">
                <a:moveTo>
                  <a:pt x="0" y="0"/>
                </a:moveTo>
                <a:lnTo>
                  <a:pt x="6176663" y="0"/>
                </a:lnTo>
                <a:lnTo>
                  <a:pt x="6176663" y="5906433"/>
                </a:lnTo>
                <a:lnTo>
                  <a:pt x="0" y="590643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3733800" y="3661482"/>
            <a:ext cx="12352934" cy="2256667"/>
            <a:chOff x="0" y="0"/>
            <a:chExt cx="16470579" cy="3008889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-47625"/>
              <a:ext cx="16470579" cy="9141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582"/>
                </a:lnSpc>
              </a:pPr>
              <a:r>
                <a:rPr lang="en-US" sz="4294" b="true">
                  <a:solidFill>
                    <a:srgbClr val="731F7D"/>
                  </a:solidFill>
                  <a:latin typeface="Halant Medium"/>
                  <a:ea typeface="Halant Medium"/>
                  <a:cs typeface="Halant Medium"/>
                  <a:sym typeface="Halant Medium"/>
                </a:rPr>
                <a:t>G1 - Students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1282612"/>
              <a:ext cx="16470579" cy="17523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556"/>
                </a:lnSpc>
                <a:spcBef>
                  <a:spcPct val="0"/>
                </a:spcBef>
              </a:pPr>
              <a:r>
                <a:rPr lang="en-US" sz="2540" spc="-25">
                  <a:solidFill>
                    <a:srgbClr val="000000"/>
                  </a:solidFill>
                  <a:latin typeface="Assistant"/>
                  <a:ea typeface="Assistant"/>
                  <a:cs typeface="Assistant"/>
                  <a:sym typeface="Assistant"/>
                </a:rPr>
                <a:t>University students can </a:t>
              </a:r>
              <a:r>
                <a:rPr lang="en-US" b="true" sz="2540" spc="-25">
                  <a:solidFill>
                    <a:srgbClr val="000000"/>
                  </a:solidFill>
                  <a:latin typeface="Assistant Bold"/>
                  <a:ea typeface="Assistant Bold"/>
                  <a:cs typeface="Assistant Bold"/>
                  <a:sym typeface="Assistant Bold"/>
                </a:rPr>
                <a:t>find companies</a:t>
              </a:r>
              <a:r>
                <a:rPr lang="en-US" sz="2540" spc="-25">
                  <a:solidFill>
                    <a:srgbClr val="000000"/>
                  </a:solidFill>
                  <a:latin typeface="Assistant"/>
                  <a:ea typeface="Assistant"/>
                  <a:cs typeface="Assistant"/>
                  <a:sym typeface="Assistant"/>
                </a:rPr>
                <a:t> aligned with their interests, </a:t>
              </a:r>
              <a:r>
                <a:rPr lang="en-US" b="true" sz="2540" spc="-25">
                  <a:solidFill>
                    <a:srgbClr val="000000"/>
                  </a:solidFill>
                  <a:latin typeface="Assistant Bold"/>
                  <a:ea typeface="Assistant Bold"/>
                  <a:cs typeface="Assistant Bold"/>
                  <a:sym typeface="Assistant Bold"/>
                </a:rPr>
                <a:t>apply for internships</a:t>
              </a:r>
              <a:r>
                <a:rPr lang="en-US" sz="2540" spc="-25">
                  <a:solidFill>
                    <a:srgbClr val="000000"/>
                  </a:solidFill>
                  <a:latin typeface="Assistant"/>
                  <a:ea typeface="Assistant"/>
                  <a:cs typeface="Assistant"/>
                  <a:sym typeface="Assistant"/>
                </a:rPr>
                <a:t>, </a:t>
              </a:r>
              <a:r>
                <a:rPr lang="en-US" sz="2540" spc="-25">
                  <a:solidFill>
                    <a:srgbClr val="000000"/>
                  </a:solidFill>
                  <a:latin typeface="Assistant"/>
                  <a:ea typeface="Assistant"/>
                  <a:cs typeface="Assistant"/>
                  <a:sym typeface="Assistant"/>
                </a:rPr>
                <a:t>complete interviews, and </a:t>
              </a:r>
              <a:r>
                <a:rPr lang="en-US" b="true" sz="2540" spc="-25">
                  <a:solidFill>
                    <a:srgbClr val="000000"/>
                  </a:solidFill>
                  <a:latin typeface="Assistant Bold"/>
                  <a:ea typeface="Assistant Bold"/>
                  <a:cs typeface="Assistant Bold"/>
                  <a:sym typeface="Assistant Bold"/>
                </a:rPr>
                <a:t>track </a:t>
              </a:r>
              <a:r>
                <a:rPr lang="en-US" sz="2540" spc="-25">
                  <a:solidFill>
                    <a:srgbClr val="000000"/>
                  </a:solidFill>
                  <a:latin typeface="Assistant"/>
                  <a:ea typeface="Assistant"/>
                  <a:cs typeface="Assistant"/>
                  <a:sym typeface="Assistant"/>
                </a:rPr>
                <a:t>every stage of the process, from application to the successful completion of the internship.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3733800" y="6558556"/>
            <a:ext cx="12352934" cy="2526909"/>
            <a:chOff x="0" y="0"/>
            <a:chExt cx="16470579" cy="3369212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-47625"/>
              <a:ext cx="16470579" cy="9141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5582"/>
                </a:lnSpc>
                <a:spcBef>
                  <a:spcPct val="0"/>
                </a:spcBef>
              </a:pPr>
              <a:r>
                <a:rPr lang="en-US" b="true" sz="4294">
                  <a:solidFill>
                    <a:srgbClr val="731F7D"/>
                  </a:solidFill>
                  <a:latin typeface="Halant Medium"/>
                  <a:ea typeface="Halant Medium"/>
                  <a:cs typeface="Halant Medium"/>
                  <a:sym typeface="Halant Medium"/>
                </a:rPr>
                <a:t>G2 - Companies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1282612"/>
              <a:ext cx="16470579" cy="17524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551"/>
                </a:lnSpc>
                <a:spcBef>
                  <a:spcPct val="0"/>
                </a:spcBef>
              </a:pPr>
              <a:r>
                <a:rPr lang="en-US" sz="2536" spc="-25">
                  <a:solidFill>
                    <a:srgbClr val="000000"/>
                  </a:solidFill>
                  <a:latin typeface="Assistant"/>
                  <a:ea typeface="Assistant"/>
                  <a:cs typeface="Assistant"/>
                  <a:sym typeface="Assistant"/>
                </a:rPr>
                <a:t>Companies can </a:t>
              </a:r>
              <a:r>
                <a:rPr lang="en-US" b="true" sz="2536" spc="-25">
                  <a:solidFill>
                    <a:srgbClr val="000000"/>
                  </a:solidFill>
                  <a:latin typeface="Assistant Bold"/>
                  <a:ea typeface="Assistant Bold"/>
                  <a:cs typeface="Assistant Bold"/>
                  <a:sym typeface="Assistant Bold"/>
                </a:rPr>
                <a:t>advertise their internship opportunities </a:t>
              </a:r>
              <a:r>
                <a:rPr lang="en-US" sz="2536" spc="-25">
                  <a:solidFill>
                    <a:srgbClr val="000000"/>
                  </a:solidFill>
                  <a:latin typeface="Assistant"/>
                  <a:ea typeface="Assistant"/>
                  <a:cs typeface="Assistant"/>
                  <a:sym typeface="Assistant"/>
                </a:rPr>
                <a:t>to find suitable students for the </a:t>
              </a:r>
              <a:r>
                <a:rPr lang="en-US" sz="2536" spc="-25">
                  <a:solidFill>
                    <a:srgbClr val="000000"/>
                  </a:solidFill>
                  <a:latin typeface="Assistant"/>
                  <a:ea typeface="Assistant"/>
                  <a:cs typeface="Assistant"/>
                  <a:sym typeface="Assistant"/>
                </a:rPr>
                <a:t>position, contact them, conduct interviews, hire the best candidates, and keep track of the entire process.</a:t>
              </a: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9440951">
            <a:off x="-957979" y="335262"/>
            <a:ext cx="2207918" cy="2092002"/>
          </a:xfrm>
          <a:custGeom>
            <a:avLst/>
            <a:gdLst/>
            <a:ahLst/>
            <a:cxnLst/>
            <a:rect r="r" b="b" t="t" l="l"/>
            <a:pathLst>
              <a:path h="2092002" w="2207918">
                <a:moveTo>
                  <a:pt x="0" y="0"/>
                </a:moveTo>
                <a:lnTo>
                  <a:pt x="2207919" y="0"/>
                </a:lnTo>
                <a:lnTo>
                  <a:pt x="2207919" y="2092002"/>
                </a:lnTo>
                <a:lnTo>
                  <a:pt x="0" y="20920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564986" y="-3282418"/>
            <a:ext cx="7027814" cy="6254754"/>
          </a:xfrm>
          <a:custGeom>
            <a:avLst/>
            <a:gdLst/>
            <a:ahLst/>
            <a:cxnLst/>
            <a:rect r="r" b="b" t="t" l="l"/>
            <a:pathLst>
              <a:path h="6254754" w="7027814">
                <a:moveTo>
                  <a:pt x="0" y="0"/>
                </a:moveTo>
                <a:lnTo>
                  <a:pt x="7027814" y="0"/>
                </a:lnTo>
                <a:lnTo>
                  <a:pt x="7027814" y="6254755"/>
                </a:lnTo>
                <a:lnTo>
                  <a:pt x="0" y="62547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9490257">
            <a:off x="7989172" y="8611142"/>
            <a:ext cx="2546291" cy="2412611"/>
          </a:xfrm>
          <a:custGeom>
            <a:avLst/>
            <a:gdLst/>
            <a:ahLst/>
            <a:cxnLst/>
            <a:rect r="r" b="b" t="t" l="l"/>
            <a:pathLst>
              <a:path h="2412611" w="2546291">
                <a:moveTo>
                  <a:pt x="0" y="0"/>
                </a:moveTo>
                <a:lnTo>
                  <a:pt x="2546291" y="0"/>
                </a:lnTo>
                <a:lnTo>
                  <a:pt x="2546291" y="2412611"/>
                </a:lnTo>
                <a:lnTo>
                  <a:pt x="0" y="241261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6148233">
            <a:off x="12976018" y="3273608"/>
            <a:ext cx="6861060" cy="6560888"/>
          </a:xfrm>
          <a:custGeom>
            <a:avLst/>
            <a:gdLst/>
            <a:ahLst/>
            <a:cxnLst/>
            <a:rect r="r" b="b" t="t" l="l"/>
            <a:pathLst>
              <a:path h="6560888" w="6861060">
                <a:moveTo>
                  <a:pt x="0" y="0"/>
                </a:moveTo>
                <a:lnTo>
                  <a:pt x="6861060" y="0"/>
                </a:lnTo>
                <a:lnTo>
                  <a:pt x="6861060" y="6560888"/>
                </a:lnTo>
                <a:lnTo>
                  <a:pt x="0" y="656088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028700" y="3010317"/>
            <a:ext cx="4856816" cy="4138229"/>
            <a:chOff x="0" y="0"/>
            <a:chExt cx="6475755" cy="5517639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-38100"/>
              <a:ext cx="6475755" cy="9525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850"/>
                </a:lnSpc>
              </a:pPr>
              <a:r>
                <a:rPr lang="en-US" sz="4500" b="true">
                  <a:solidFill>
                    <a:srgbClr val="731F7D"/>
                  </a:solidFill>
                  <a:latin typeface="Halant Medium"/>
                  <a:ea typeface="Halant Medium"/>
                  <a:cs typeface="Halant Medium"/>
                  <a:sym typeface="Halant Medium"/>
                </a:rPr>
                <a:t>Outside the system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1311391"/>
              <a:ext cx="6475755" cy="42322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3000" spc="-30" b="true">
                  <a:solidFill>
                    <a:srgbClr val="000000"/>
                  </a:solidFill>
                  <a:latin typeface="Assistant Bold"/>
                  <a:ea typeface="Assistant Bold"/>
                  <a:cs typeface="Assistant Bold"/>
                  <a:sym typeface="Assistant Bold"/>
                </a:rPr>
                <a:t>CV </a:t>
              </a:r>
              <a:r>
                <a:rPr lang="en-US" sz="3000" spc="-30">
                  <a:solidFill>
                    <a:srgbClr val="000000"/>
                  </a:solidFill>
                  <a:latin typeface="Assistant"/>
                  <a:ea typeface="Assistant"/>
                  <a:cs typeface="Assistant"/>
                  <a:sym typeface="Assistant"/>
                </a:rPr>
                <a:t>creation and </a:t>
              </a:r>
              <a:r>
                <a:rPr lang="en-US" sz="3000" spc="-30" b="true">
                  <a:solidFill>
                    <a:srgbClr val="000000"/>
                  </a:solidFill>
                  <a:latin typeface="Assistant Bold"/>
                  <a:ea typeface="Assistant Bold"/>
                  <a:cs typeface="Assistant Bold"/>
                  <a:sym typeface="Assistant Bold"/>
                </a:rPr>
                <a:t>job descriptions </a:t>
              </a:r>
              <a:r>
                <a:rPr lang="en-US" sz="3000" spc="-30">
                  <a:solidFill>
                    <a:srgbClr val="000000"/>
                  </a:solidFill>
                  <a:latin typeface="Assistant"/>
                  <a:ea typeface="Assistant"/>
                  <a:cs typeface="Assistant"/>
                  <a:sym typeface="Assistant"/>
                </a:rPr>
                <a:t>occur independently.</a:t>
              </a:r>
            </a:p>
            <a:p>
              <a:pPr algn="l">
                <a:lnSpc>
                  <a:spcPts val="4200"/>
                </a:lnSpc>
              </a:pPr>
              <a:r>
                <a:rPr lang="en-US" sz="3000" spc="-30" b="true">
                  <a:solidFill>
                    <a:srgbClr val="000000"/>
                  </a:solidFill>
                  <a:latin typeface="Assistant Bold"/>
                  <a:ea typeface="Assistant Bold"/>
                  <a:cs typeface="Assistant Bold"/>
                  <a:sym typeface="Assistant Bold"/>
                </a:rPr>
                <a:t>Interviews </a:t>
              </a:r>
              <a:r>
                <a:rPr lang="en-US" sz="3000" spc="-30">
                  <a:solidFill>
                    <a:srgbClr val="000000"/>
                  </a:solidFill>
                  <a:latin typeface="Assistant"/>
                  <a:ea typeface="Assistant"/>
                  <a:cs typeface="Assistant"/>
                  <a:sym typeface="Assistant"/>
                </a:rPr>
                <a:t>and </a:t>
              </a:r>
              <a:r>
                <a:rPr lang="en-US" sz="3000" spc="-30" b="true">
                  <a:solidFill>
                    <a:srgbClr val="000000"/>
                  </a:solidFill>
                  <a:latin typeface="Assistant Bold"/>
                  <a:ea typeface="Assistant Bold"/>
                  <a:cs typeface="Assistant Bold"/>
                  <a:sym typeface="Assistant Bold"/>
                </a:rPr>
                <a:t>job performance</a:t>
              </a:r>
              <a:r>
                <a:rPr lang="en-US" sz="3000" spc="-30">
                  <a:solidFill>
                    <a:srgbClr val="000000"/>
                  </a:solidFill>
                  <a:latin typeface="Assistant"/>
                  <a:ea typeface="Assistant"/>
                  <a:cs typeface="Assistant"/>
                  <a:sym typeface="Assistant"/>
                </a:rPr>
                <a:t> happen outside the system.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7442603" y="3010317"/>
            <a:ext cx="4617791" cy="4138229"/>
            <a:chOff x="0" y="0"/>
            <a:chExt cx="6157055" cy="5517639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-38100"/>
              <a:ext cx="6157055" cy="9525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850"/>
                </a:lnSpc>
              </a:pPr>
              <a:r>
                <a:rPr lang="en-US" sz="4500" b="true">
                  <a:solidFill>
                    <a:srgbClr val="731F7D"/>
                  </a:solidFill>
                  <a:latin typeface="Halant Medium"/>
                  <a:ea typeface="Halant Medium"/>
                  <a:cs typeface="Halant Medium"/>
                  <a:sym typeface="Halant Medium"/>
                </a:rPr>
                <a:t>Inside the system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1311391"/>
              <a:ext cx="6157055" cy="42322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3000" spc="-30" b="true">
                  <a:solidFill>
                    <a:srgbClr val="000000"/>
                  </a:solidFill>
                  <a:latin typeface="Assistant Bold"/>
                  <a:ea typeface="Assistant Bold"/>
                  <a:cs typeface="Assistant Bold"/>
                  <a:sym typeface="Assistant Bold"/>
                </a:rPr>
                <a:t>Profile management</a:t>
              </a:r>
              <a:r>
                <a:rPr lang="en-US" sz="3000" spc="-30">
                  <a:solidFill>
                    <a:srgbClr val="000000"/>
                  </a:solidFill>
                  <a:latin typeface="Assistant"/>
                  <a:ea typeface="Assistant"/>
                  <a:cs typeface="Assistant"/>
                  <a:sym typeface="Assistant"/>
                </a:rPr>
                <a:t>, </a:t>
              </a:r>
              <a:r>
                <a:rPr lang="en-US" sz="3000" spc="-30" b="true">
                  <a:solidFill>
                    <a:srgbClr val="000000"/>
                  </a:solidFill>
                  <a:latin typeface="Assistant Bold"/>
                  <a:ea typeface="Assistant Bold"/>
                  <a:cs typeface="Assistant Bold"/>
                  <a:sym typeface="Assistant Bold"/>
                </a:rPr>
                <a:t>internship searches</a:t>
              </a:r>
              <a:r>
                <a:rPr lang="en-US" sz="3000" spc="-30">
                  <a:solidFill>
                    <a:srgbClr val="000000"/>
                  </a:solidFill>
                  <a:latin typeface="Assistant"/>
                  <a:ea typeface="Assistant"/>
                  <a:cs typeface="Assistant"/>
                  <a:sym typeface="Assistant"/>
                </a:rPr>
                <a:t>, and recommendation processes are within system boundaries</a:t>
              </a:r>
            </a:p>
            <a:p>
              <a:pPr algn="l">
                <a:lnSpc>
                  <a:spcPts val="4200"/>
                </a:lnSpc>
              </a:pPr>
              <a:r>
                <a:rPr lang="en-US" sz="3000" spc="-30">
                  <a:solidFill>
                    <a:srgbClr val="000000"/>
                  </a:solidFill>
                  <a:latin typeface="Assistant"/>
                  <a:ea typeface="Assistant"/>
                  <a:cs typeface="Assistant"/>
                  <a:sym typeface="Assistant"/>
                </a:rPr>
                <a:t>The system controls </a:t>
              </a:r>
              <a:r>
                <a:rPr lang="en-US" sz="3000" spc="-30" b="true">
                  <a:solidFill>
                    <a:srgbClr val="000000"/>
                  </a:solidFill>
                  <a:latin typeface="Assistant Bold"/>
                  <a:ea typeface="Assistant Bold"/>
                  <a:cs typeface="Assistant Bold"/>
                  <a:sym typeface="Assistant Bold"/>
                </a:rPr>
                <a:t>notifications </a:t>
              </a:r>
              <a:r>
                <a:rPr lang="en-US" sz="3000" spc="-30">
                  <a:solidFill>
                    <a:srgbClr val="000000"/>
                  </a:solidFill>
                  <a:latin typeface="Assistant"/>
                  <a:ea typeface="Assistant"/>
                  <a:cs typeface="Assistant"/>
                  <a:sym typeface="Assistant"/>
                </a:rPr>
                <a:t>and </a:t>
              </a:r>
              <a:r>
                <a:rPr lang="en-US" sz="3000" spc="-30" b="true">
                  <a:solidFill>
                    <a:srgbClr val="000000"/>
                  </a:solidFill>
                  <a:latin typeface="Assistant Bold"/>
                  <a:ea typeface="Assistant Bold"/>
                  <a:cs typeface="Assistant Bold"/>
                  <a:sym typeface="Assistant Bold"/>
                </a:rPr>
                <a:t>tracking </a:t>
              </a:r>
              <a:r>
                <a:rPr lang="en-US" sz="3000" spc="-30">
                  <a:solidFill>
                    <a:srgbClr val="000000"/>
                  </a:solidFill>
                  <a:latin typeface="Assistant"/>
                  <a:ea typeface="Assistant"/>
                  <a:cs typeface="Assistant"/>
                  <a:sym typeface="Assistant"/>
                </a:rPr>
                <a:t>.</a:t>
              </a: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028700" y="1038225"/>
            <a:ext cx="7726964" cy="10563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45"/>
              </a:lnSpc>
            </a:pPr>
            <a:r>
              <a:rPr lang="en-US" sz="7072" b="true">
                <a:solidFill>
                  <a:srgbClr val="00000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Scope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D135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231694" y="174626"/>
            <a:ext cx="11195013" cy="10112374"/>
          </a:xfrm>
          <a:custGeom>
            <a:avLst/>
            <a:gdLst/>
            <a:ahLst/>
            <a:cxnLst/>
            <a:rect r="r" b="b" t="t" l="l"/>
            <a:pathLst>
              <a:path h="10112374" w="11195013">
                <a:moveTo>
                  <a:pt x="0" y="0"/>
                </a:moveTo>
                <a:lnTo>
                  <a:pt x="11195013" y="0"/>
                </a:lnTo>
                <a:lnTo>
                  <a:pt x="11195013" y="10112374"/>
                </a:lnTo>
                <a:lnTo>
                  <a:pt x="0" y="101123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489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033790">
            <a:off x="-3668466" y="5666554"/>
            <a:ext cx="7336933" cy="6529870"/>
          </a:xfrm>
          <a:custGeom>
            <a:avLst/>
            <a:gdLst/>
            <a:ahLst/>
            <a:cxnLst/>
            <a:rect r="r" b="b" t="t" l="l"/>
            <a:pathLst>
              <a:path h="6529870" w="7336933">
                <a:moveTo>
                  <a:pt x="0" y="0"/>
                </a:moveTo>
                <a:lnTo>
                  <a:pt x="7336932" y="0"/>
                </a:lnTo>
                <a:lnTo>
                  <a:pt x="7336932" y="6529870"/>
                </a:lnTo>
                <a:lnTo>
                  <a:pt x="0" y="652987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861293" y="4620107"/>
            <a:ext cx="10565414" cy="10563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45"/>
              </a:lnSpc>
            </a:pPr>
            <a:r>
              <a:rPr lang="en-US" sz="7072" b="true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User Interfaces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-447366">
            <a:off x="14389771" y="-1026849"/>
            <a:ext cx="4068454" cy="3890459"/>
          </a:xfrm>
          <a:custGeom>
            <a:avLst/>
            <a:gdLst/>
            <a:ahLst/>
            <a:cxnLst/>
            <a:rect r="r" b="b" t="t" l="l"/>
            <a:pathLst>
              <a:path h="3890459" w="4068454">
                <a:moveTo>
                  <a:pt x="0" y="0"/>
                </a:moveTo>
                <a:lnTo>
                  <a:pt x="4068454" y="0"/>
                </a:lnTo>
                <a:lnTo>
                  <a:pt x="4068454" y="3890459"/>
                </a:lnTo>
                <a:lnTo>
                  <a:pt x="0" y="389045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447366">
            <a:off x="17494525" y="9179016"/>
            <a:ext cx="4068454" cy="3890459"/>
          </a:xfrm>
          <a:custGeom>
            <a:avLst/>
            <a:gdLst/>
            <a:ahLst/>
            <a:cxnLst/>
            <a:rect r="r" b="b" t="t" l="l"/>
            <a:pathLst>
              <a:path h="3890459" w="4068454">
                <a:moveTo>
                  <a:pt x="0" y="0"/>
                </a:moveTo>
                <a:lnTo>
                  <a:pt x="4068454" y="0"/>
                </a:lnTo>
                <a:lnTo>
                  <a:pt x="4068454" y="3890459"/>
                </a:lnTo>
                <a:lnTo>
                  <a:pt x="0" y="389045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D135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4494633">
            <a:off x="737717" y="7024205"/>
            <a:ext cx="2605188" cy="2468415"/>
          </a:xfrm>
          <a:custGeom>
            <a:avLst/>
            <a:gdLst/>
            <a:ahLst/>
            <a:cxnLst/>
            <a:rect r="r" b="b" t="t" l="l"/>
            <a:pathLst>
              <a:path h="2468415" w="2605188">
                <a:moveTo>
                  <a:pt x="0" y="0"/>
                </a:moveTo>
                <a:lnTo>
                  <a:pt x="2605187" y="0"/>
                </a:lnTo>
                <a:lnTo>
                  <a:pt x="2605187" y="2468415"/>
                </a:lnTo>
                <a:lnTo>
                  <a:pt x="0" y="246841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213644" y="-550315"/>
            <a:ext cx="5225712" cy="4650884"/>
          </a:xfrm>
          <a:custGeom>
            <a:avLst/>
            <a:gdLst/>
            <a:ahLst/>
            <a:cxnLst/>
            <a:rect r="r" b="b" t="t" l="l"/>
            <a:pathLst>
              <a:path h="4650884" w="5225712">
                <a:moveTo>
                  <a:pt x="0" y="0"/>
                </a:moveTo>
                <a:lnTo>
                  <a:pt x="5225712" y="0"/>
                </a:lnTo>
                <a:lnTo>
                  <a:pt x="5225712" y="4650884"/>
                </a:lnTo>
                <a:lnTo>
                  <a:pt x="0" y="46508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313119">
            <a:off x="3291026" y="3087831"/>
            <a:ext cx="5693252" cy="5444172"/>
          </a:xfrm>
          <a:custGeom>
            <a:avLst/>
            <a:gdLst/>
            <a:ahLst/>
            <a:cxnLst/>
            <a:rect r="r" b="b" t="t" l="l"/>
            <a:pathLst>
              <a:path h="5444172" w="5693252">
                <a:moveTo>
                  <a:pt x="0" y="0"/>
                </a:moveTo>
                <a:lnTo>
                  <a:pt x="5693252" y="0"/>
                </a:lnTo>
                <a:lnTo>
                  <a:pt x="5693252" y="5444173"/>
                </a:lnTo>
                <a:lnTo>
                  <a:pt x="0" y="544417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29815" y="5696955"/>
            <a:ext cx="7029485" cy="2289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9018"/>
              </a:lnSpc>
            </a:pPr>
            <a:r>
              <a:rPr lang="en-US" sz="7642" b="true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What are the main use cases?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5785030" y="1028700"/>
            <a:ext cx="1483795" cy="10193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8115"/>
              </a:lnSpc>
              <a:spcBef>
                <a:spcPct val="0"/>
              </a:spcBef>
            </a:pPr>
            <a:r>
              <a:rPr lang="en-US" b="true" sz="6877" u="none">
                <a:solidFill>
                  <a:srgbClr val="FFFFFF">
                    <a:alpha val="60000"/>
                  </a:srgbClr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02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094169">
            <a:off x="14384534" y="-1924517"/>
            <a:ext cx="6176663" cy="5906434"/>
          </a:xfrm>
          <a:custGeom>
            <a:avLst/>
            <a:gdLst/>
            <a:ahLst/>
            <a:cxnLst/>
            <a:rect r="r" b="b" t="t" l="l"/>
            <a:pathLst>
              <a:path h="5906434" w="6176663">
                <a:moveTo>
                  <a:pt x="0" y="0"/>
                </a:moveTo>
                <a:lnTo>
                  <a:pt x="6176662" y="0"/>
                </a:lnTo>
                <a:lnTo>
                  <a:pt x="6176662" y="5906434"/>
                </a:lnTo>
                <a:lnTo>
                  <a:pt x="0" y="59064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9440951">
            <a:off x="-1847339" y="8662945"/>
            <a:ext cx="2207918" cy="2092002"/>
          </a:xfrm>
          <a:custGeom>
            <a:avLst/>
            <a:gdLst/>
            <a:ahLst/>
            <a:cxnLst/>
            <a:rect r="r" b="b" t="t" l="l"/>
            <a:pathLst>
              <a:path h="2092002" w="2207918">
                <a:moveTo>
                  <a:pt x="0" y="0"/>
                </a:moveTo>
                <a:lnTo>
                  <a:pt x="2207919" y="0"/>
                </a:lnTo>
                <a:lnTo>
                  <a:pt x="2207919" y="2092002"/>
                </a:lnTo>
                <a:lnTo>
                  <a:pt x="0" y="20920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3863542" y="3151897"/>
            <a:ext cx="4068901" cy="2559334"/>
            <a:chOff x="0" y="0"/>
            <a:chExt cx="5425201" cy="3412446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0" y="0"/>
              <a:ext cx="5425201" cy="3412446"/>
              <a:chOff x="0" y="0"/>
              <a:chExt cx="1292212" cy="81280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1292212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1292212">
                    <a:moveTo>
                      <a:pt x="80475" y="0"/>
                    </a:moveTo>
                    <a:lnTo>
                      <a:pt x="1211737" y="0"/>
                    </a:lnTo>
                    <a:cubicBezTo>
                      <a:pt x="1256182" y="0"/>
                      <a:pt x="1292212" y="36030"/>
                      <a:pt x="1292212" y="80475"/>
                    </a:cubicBezTo>
                    <a:lnTo>
                      <a:pt x="1292212" y="732325"/>
                    </a:lnTo>
                    <a:cubicBezTo>
                      <a:pt x="1292212" y="776770"/>
                      <a:pt x="1256182" y="812800"/>
                      <a:pt x="1211737" y="812800"/>
                    </a:cubicBezTo>
                    <a:lnTo>
                      <a:pt x="80475" y="812800"/>
                    </a:lnTo>
                    <a:cubicBezTo>
                      <a:pt x="36030" y="812800"/>
                      <a:pt x="0" y="776770"/>
                      <a:pt x="0" y="732325"/>
                    </a:cubicBezTo>
                    <a:lnTo>
                      <a:pt x="0" y="80475"/>
                    </a:lnTo>
                    <a:cubicBezTo>
                      <a:pt x="0" y="36030"/>
                      <a:pt x="36030" y="0"/>
                      <a:pt x="80475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rnd">
                <a:solidFill>
                  <a:srgbClr val="731F7D"/>
                </a:solidFill>
                <a:prstDash val="solid"/>
                <a:round/>
              </a:ln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0" y="-38100"/>
                <a:ext cx="1292212" cy="8509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8" id="8"/>
            <p:cNvSpPr txBox="true"/>
            <p:nvPr/>
          </p:nvSpPr>
          <p:spPr>
            <a:xfrm rot="0">
              <a:off x="480545" y="810440"/>
              <a:ext cx="4464111" cy="197975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14"/>
                </a:lnSpc>
              </a:pPr>
              <a:r>
                <a:rPr lang="en-US" sz="3317" b="true">
                  <a:solidFill>
                    <a:srgbClr val="170130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Companies create Internship Adv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9610184" y="3151897"/>
            <a:ext cx="4037842" cy="2559334"/>
            <a:chOff x="0" y="0"/>
            <a:chExt cx="5383790" cy="3412446"/>
          </a:xfrm>
        </p:grpSpPr>
        <p:grpSp>
          <p:nvGrpSpPr>
            <p:cNvPr name="Group 10" id="10"/>
            <p:cNvGrpSpPr/>
            <p:nvPr/>
          </p:nvGrpSpPr>
          <p:grpSpPr>
            <a:xfrm rot="0">
              <a:off x="0" y="0"/>
              <a:ext cx="5383790" cy="3412446"/>
              <a:chOff x="0" y="0"/>
              <a:chExt cx="1085542" cy="688057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1085542" cy="688057"/>
              </a:xfrm>
              <a:custGeom>
                <a:avLst/>
                <a:gdLst/>
                <a:ahLst/>
                <a:cxnLst/>
                <a:rect r="r" b="b" t="t" l="l"/>
                <a:pathLst>
                  <a:path h="688057" w="1085542">
                    <a:moveTo>
                      <a:pt x="97784" y="0"/>
                    </a:moveTo>
                    <a:lnTo>
                      <a:pt x="987758" y="0"/>
                    </a:lnTo>
                    <a:cubicBezTo>
                      <a:pt x="1041762" y="0"/>
                      <a:pt x="1085542" y="43780"/>
                      <a:pt x="1085542" y="97784"/>
                    </a:cubicBezTo>
                    <a:lnTo>
                      <a:pt x="1085542" y="590272"/>
                    </a:lnTo>
                    <a:cubicBezTo>
                      <a:pt x="1085542" y="644277"/>
                      <a:pt x="1041762" y="688057"/>
                      <a:pt x="987758" y="688057"/>
                    </a:cubicBezTo>
                    <a:lnTo>
                      <a:pt x="97784" y="688057"/>
                    </a:lnTo>
                    <a:cubicBezTo>
                      <a:pt x="43780" y="688057"/>
                      <a:pt x="0" y="644277"/>
                      <a:pt x="0" y="590272"/>
                    </a:cubicBezTo>
                    <a:lnTo>
                      <a:pt x="0" y="97784"/>
                    </a:lnTo>
                    <a:cubicBezTo>
                      <a:pt x="0" y="43780"/>
                      <a:pt x="43780" y="0"/>
                      <a:pt x="97784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rnd">
                <a:solidFill>
                  <a:srgbClr val="731F7D"/>
                </a:solidFill>
                <a:prstDash val="solid"/>
                <a:round/>
              </a:ln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-38100"/>
                <a:ext cx="1085542" cy="726157"/>
              </a:xfrm>
              <a:prstGeom prst="rect">
                <a:avLst/>
              </a:prstGeom>
            </p:spPr>
            <p:txBody>
              <a:bodyPr anchor="ctr" rtlCol="false" tIns="42038" lIns="42038" bIns="42038" rIns="42038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13" id="13"/>
            <p:cNvSpPr txBox="true"/>
            <p:nvPr/>
          </p:nvSpPr>
          <p:spPr>
            <a:xfrm rot="0">
              <a:off x="427973" y="1071098"/>
              <a:ext cx="4527844" cy="134156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17"/>
                </a:lnSpc>
              </a:pPr>
              <a:r>
                <a:rPr lang="en-US" sz="3320" b="true">
                  <a:solidFill>
                    <a:srgbClr val="170130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Users use</a:t>
              </a:r>
            </a:p>
            <a:p>
              <a:pPr algn="ctr">
                <a:lnSpc>
                  <a:spcPts val="3917"/>
                </a:lnSpc>
              </a:pPr>
              <a:r>
                <a:rPr lang="en-US" sz="3320" b="true">
                  <a:solidFill>
                    <a:srgbClr val="170130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search bar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028700" y="6500935"/>
            <a:ext cx="4068901" cy="2559334"/>
            <a:chOff x="0" y="0"/>
            <a:chExt cx="5425201" cy="3412446"/>
          </a:xfrm>
        </p:grpSpPr>
        <p:grpSp>
          <p:nvGrpSpPr>
            <p:cNvPr name="Group 15" id="15"/>
            <p:cNvGrpSpPr/>
            <p:nvPr/>
          </p:nvGrpSpPr>
          <p:grpSpPr>
            <a:xfrm rot="0">
              <a:off x="0" y="0"/>
              <a:ext cx="5425201" cy="3412446"/>
              <a:chOff x="0" y="0"/>
              <a:chExt cx="1292212" cy="812800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1292212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1292212">
                    <a:moveTo>
                      <a:pt x="80475" y="0"/>
                    </a:moveTo>
                    <a:lnTo>
                      <a:pt x="1211737" y="0"/>
                    </a:lnTo>
                    <a:cubicBezTo>
                      <a:pt x="1256182" y="0"/>
                      <a:pt x="1292212" y="36030"/>
                      <a:pt x="1292212" y="80475"/>
                    </a:cubicBezTo>
                    <a:lnTo>
                      <a:pt x="1292212" y="732325"/>
                    </a:lnTo>
                    <a:cubicBezTo>
                      <a:pt x="1292212" y="776770"/>
                      <a:pt x="1256182" y="812800"/>
                      <a:pt x="1211737" y="812800"/>
                    </a:cubicBezTo>
                    <a:lnTo>
                      <a:pt x="80475" y="812800"/>
                    </a:lnTo>
                    <a:cubicBezTo>
                      <a:pt x="36030" y="812800"/>
                      <a:pt x="0" y="776770"/>
                      <a:pt x="0" y="732325"/>
                    </a:cubicBezTo>
                    <a:lnTo>
                      <a:pt x="0" y="80475"/>
                    </a:lnTo>
                    <a:cubicBezTo>
                      <a:pt x="0" y="36030"/>
                      <a:pt x="36030" y="0"/>
                      <a:pt x="80475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rnd">
                <a:solidFill>
                  <a:srgbClr val="731F7D"/>
                </a:solidFill>
                <a:prstDash val="solid"/>
                <a:round/>
              </a:ln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38100"/>
                <a:ext cx="1292212" cy="8509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18" id="18"/>
            <p:cNvSpPr txBox="true"/>
            <p:nvPr/>
          </p:nvSpPr>
          <p:spPr>
            <a:xfrm rot="0">
              <a:off x="480545" y="810440"/>
              <a:ext cx="4464111" cy="197975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14"/>
                </a:lnSpc>
              </a:pPr>
              <a:r>
                <a:rPr lang="en-US" sz="3317" b="true">
                  <a:solidFill>
                    <a:srgbClr val="170130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Students and Companies Match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6389873" y="6500935"/>
            <a:ext cx="4068901" cy="2559334"/>
            <a:chOff x="0" y="0"/>
            <a:chExt cx="5425201" cy="3412446"/>
          </a:xfrm>
        </p:grpSpPr>
        <p:grpSp>
          <p:nvGrpSpPr>
            <p:cNvPr name="Group 20" id="20"/>
            <p:cNvGrpSpPr/>
            <p:nvPr/>
          </p:nvGrpSpPr>
          <p:grpSpPr>
            <a:xfrm rot="0">
              <a:off x="0" y="0"/>
              <a:ext cx="5425201" cy="3412446"/>
              <a:chOff x="0" y="0"/>
              <a:chExt cx="1292212" cy="812800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1292212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1292212">
                    <a:moveTo>
                      <a:pt x="80475" y="0"/>
                    </a:moveTo>
                    <a:lnTo>
                      <a:pt x="1211737" y="0"/>
                    </a:lnTo>
                    <a:cubicBezTo>
                      <a:pt x="1256182" y="0"/>
                      <a:pt x="1292212" y="36030"/>
                      <a:pt x="1292212" y="80475"/>
                    </a:cubicBezTo>
                    <a:lnTo>
                      <a:pt x="1292212" y="732325"/>
                    </a:lnTo>
                    <a:cubicBezTo>
                      <a:pt x="1292212" y="776770"/>
                      <a:pt x="1256182" y="812800"/>
                      <a:pt x="1211737" y="812800"/>
                    </a:cubicBezTo>
                    <a:lnTo>
                      <a:pt x="80475" y="812800"/>
                    </a:lnTo>
                    <a:cubicBezTo>
                      <a:pt x="36030" y="812800"/>
                      <a:pt x="0" y="776770"/>
                      <a:pt x="0" y="732325"/>
                    </a:cubicBezTo>
                    <a:lnTo>
                      <a:pt x="0" y="80475"/>
                    </a:lnTo>
                    <a:cubicBezTo>
                      <a:pt x="0" y="36030"/>
                      <a:pt x="36030" y="0"/>
                      <a:pt x="80475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rnd">
                <a:solidFill>
                  <a:srgbClr val="731F7D"/>
                </a:solidFill>
                <a:prstDash val="solid"/>
                <a:round/>
              </a:ln>
            </p:spPr>
          </p:sp>
          <p:sp>
            <p:nvSpPr>
              <p:cNvPr name="TextBox 22" id="22"/>
              <p:cNvSpPr txBox="true"/>
              <p:nvPr/>
            </p:nvSpPr>
            <p:spPr>
              <a:xfrm>
                <a:off x="0" y="-38100"/>
                <a:ext cx="1292212" cy="8509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23" id="23"/>
            <p:cNvSpPr txBox="true"/>
            <p:nvPr/>
          </p:nvSpPr>
          <p:spPr>
            <a:xfrm rot="0">
              <a:off x="480545" y="810440"/>
              <a:ext cx="4464111" cy="197975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14"/>
                </a:lnSpc>
              </a:pPr>
              <a:r>
                <a:rPr lang="en-US" sz="3317" b="true">
                  <a:solidFill>
                    <a:srgbClr val="170130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Students and Companies leave Feedback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12005190" y="6500935"/>
            <a:ext cx="4626515" cy="2559334"/>
            <a:chOff x="0" y="0"/>
            <a:chExt cx="6168687" cy="3412446"/>
          </a:xfrm>
        </p:grpSpPr>
        <p:grpSp>
          <p:nvGrpSpPr>
            <p:cNvPr name="Group 25" id="25"/>
            <p:cNvGrpSpPr/>
            <p:nvPr/>
          </p:nvGrpSpPr>
          <p:grpSpPr>
            <a:xfrm rot="0">
              <a:off x="0" y="0"/>
              <a:ext cx="6168687" cy="3412446"/>
              <a:chOff x="0" y="0"/>
              <a:chExt cx="1469301" cy="812800"/>
            </a:xfrm>
          </p:grpSpPr>
          <p:sp>
            <p:nvSpPr>
              <p:cNvPr name="Freeform 26" id="26"/>
              <p:cNvSpPr/>
              <p:nvPr/>
            </p:nvSpPr>
            <p:spPr>
              <a:xfrm flipH="false" flipV="false" rot="0">
                <a:off x="0" y="0"/>
                <a:ext cx="1469301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1469301">
                    <a:moveTo>
                      <a:pt x="70775" y="0"/>
                    </a:moveTo>
                    <a:lnTo>
                      <a:pt x="1398525" y="0"/>
                    </a:lnTo>
                    <a:cubicBezTo>
                      <a:pt x="1417296" y="0"/>
                      <a:pt x="1435298" y="7457"/>
                      <a:pt x="1448571" y="20730"/>
                    </a:cubicBezTo>
                    <a:cubicBezTo>
                      <a:pt x="1461844" y="34003"/>
                      <a:pt x="1469301" y="52005"/>
                      <a:pt x="1469301" y="70775"/>
                    </a:cubicBezTo>
                    <a:lnTo>
                      <a:pt x="1469301" y="742025"/>
                    </a:lnTo>
                    <a:cubicBezTo>
                      <a:pt x="1469301" y="760795"/>
                      <a:pt x="1461844" y="778797"/>
                      <a:pt x="1448571" y="792070"/>
                    </a:cubicBezTo>
                    <a:cubicBezTo>
                      <a:pt x="1435298" y="805343"/>
                      <a:pt x="1417296" y="812800"/>
                      <a:pt x="1398525" y="812800"/>
                    </a:cubicBezTo>
                    <a:lnTo>
                      <a:pt x="70775" y="812800"/>
                    </a:lnTo>
                    <a:cubicBezTo>
                      <a:pt x="52005" y="812800"/>
                      <a:pt x="34003" y="805343"/>
                      <a:pt x="20730" y="792070"/>
                    </a:cubicBezTo>
                    <a:cubicBezTo>
                      <a:pt x="7457" y="778797"/>
                      <a:pt x="0" y="760795"/>
                      <a:pt x="0" y="742025"/>
                    </a:cubicBezTo>
                    <a:lnTo>
                      <a:pt x="0" y="70775"/>
                    </a:lnTo>
                    <a:cubicBezTo>
                      <a:pt x="0" y="52005"/>
                      <a:pt x="7457" y="34003"/>
                      <a:pt x="20730" y="20730"/>
                    </a:cubicBezTo>
                    <a:cubicBezTo>
                      <a:pt x="34003" y="7457"/>
                      <a:pt x="52005" y="0"/>
                      <a:pt x="70775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rnd">
                <a:solidFill>
                  <a:srgbClr val="731F7D"/>
                </a:solidFill>
                <a:prstDash val="solid"/>
                <a:round/>
              </a:ln>
            </p:spPr>
          </p:sp>
          <p:sp>
            <p:nvSpPr>
              <p:cNvPr name="TextBox 27" id="27"/>
              <p:cNvSpPr txBox="true"/>
              <p:nvPr/>
            </p:nvSpPr>
            <p:spPr>
              <a:xfrm>
                <a:off x="0" y="-38100"/>
                <a:ext cx="1469301" cy="8509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28" id="28"/>
            <p:cNvSpPr txBox="true"/>
            <p:nvPr/>
          </p:nvSpPr>
          <p:spPr>
            <a:xfrm rot="0">
              <a:off x="546401" y="810440"/>
              <a:ext cx="5075886" cy="197975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14"/>
                </a:lnSpc>
              </a:pPr>
              <a:r>
                <a:rPr lang="en-US" sz="3317" b="true">
                  <a:solidFill>
                    <a:srgbClr val="170130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Students and Companies Monitor the matchmaking</a:t>
              </a:r>
            </a:p>
          </p:txBody>
        </p:sp>
      </p:grpSp>
      <p:sp>
        <p:nvSpPr>
          <p:cNvPr name="Freeform 29" id="29"/>
          <p:cNvSpPr/>
          <p:nvPr/>
        </p:nvSpPr>
        <p:spPr>
          <a:xfrm flipH="false" flipV="false" rot="0">
            <a:off x="12964947" y="2674984"/>
            <a:ext cx="882357" cy="1068935"/>
          </a:xfrm>
          <a:custGeom>
            <a:avLst/>
            <a:gdLst/>
            <a:ahLst/>
            <a:cxnLst/>
            <a:rect r="r" b="b" t="t" l="l"/>
            <a:pathLst>
              <a:path h="1068935" w="882357">
                <a:moveTo>
                  <a:pt x="0" y="0"/>
                </a:moveTo>
                <a:lnTo>
                  <a:pt x="882356" y="0"/>
                </a:lnTo>
                <a:lnTo>
                  <a:pt x="882356" y="1068935"/>
                </a:lnTo>
                <a:lnTo>
                  <a:pt x="0" y="106893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16043187" y="6103760"/>
            <a:ext cx="837192" cy="1145412"/>
          </a:xfrm>
          <a:custGeom>
            <a:avLst/>
            <a:gdLst/>
            <a:ahLst/>
            <a:cxnLst/>
            <a:rect r="r" b="b" t="t" l="l"/>
            <a:pathLst>
              <a:path h="1145412" w="837192">
                <a:moveTo>
                  <a:pt x="0" y="0"/>
                </a:moveTo>
                <a:lnTo>
                  <a:pt x="837193" y="0"/>
                </a:lnTo>
                <a:lnTo>
                  <a:pt x="837193" y="1145412"/>
                </a:lnTo>
                <a:lnTo>
                  <a:pt x="0" y="114541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-3339122">
            <a:off x="9046" y="-4303057"/>
            <a:ext cx="6861060" cy="6560888"/>
          </a:xfrm>
          <a:custGeom>
            <a:avLst/>
            <a:gdLst/>
            <a:ahLst/>
            <a:cxnLst/>
            <a:rect r="r" b="b" t="t" l="l"/>
            <a:pathLst>
              <a:path h="6560888" w="6861060">
                <a:moveTo>
                  <a:pt x="0" y="0"/>
                </a:moveTo>
                <a:lnTo>
                  <a:pt x="6861059" y="0"/>
                </a:lnTo>
                <a:lnTo>
                  <a:pt x="6861059" y="6560888"/>
                </a:lnTo>
                <a:lnTo>
                  <a:pt x="0" y="65608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false" rot="0">
            <a:off x="7170393" y="2674984"/>
            <a:ext cx="1132163" cy="1037473"/>
          </a:xfrm>
          <a:custGeom>
            <a:avLst/>
            <a:gdLst/>
            <a:ahLst/>
            <a:cxnLst/>
            <a:rect r="r" b="b" t="t" l="l"/>
            <a:pathLst>
              <a:path h="1037473" w="1132163">
                <a:moveTo>
                  <a:pt x="0" y="0"/>
                </a:moveTo>
                <a:lnTo>
                  <a:pt x="1132163" y="0"/>
                </a:lnTo>
                <a:lnTo>
                  <a:pt x="1132163" y="1037473"/>
                </a:lnTo>
                <a:lnTo>
                  <a:pt x="0" y="103747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0">
            <a:off x="4336577" y="6182890"/>
            <a:ext cx="938328" cy="1066282"/>
          </a:xfrm>
          <a:custGeom>
            <a:avLst/>
            <a:gdLst/>
            <a:ahLst/>
            <a:cxnLst/>
            <a:rect r="r" b="b" t="t" l="l"/>
            <a:pathLst>
              <a:path h="1066282" w="938328">
                <a:moveTo>
                  <a:pt x="0" y="0"/>
                </a:moveTo>
                <a:lnTo>
                  <a:pt x="938328" y="0"/>
                </a:lnTo>
                <a:lnTo>
                  <a:pt x="938328" y="1066282"/>
                </a:lnTo>
                <a:lnTo>
                  <a:pt x="0" y="106628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4" id="34"/>
          <p:cNvSpPr/>
          <p:nvPr/>
        </p:nvSpPr>
        <p:spPr>
          <a:xfrm flipH="false" flipV="false" rot="0">
            <a:off x="9687934" y="6182890"/>
            <a:ext cx="893576" cy="1269940"/>
          </a:xfrm>
          <a:custGeom>
            <a:avLst/>
            <a:gdLst/>
            <a:ahLst/>
            <a:cxnLst/>
            <a:rect r="r" b="b" t="t" l="l"/>
            <a:pathLst>
              <a:path h="1269940" w="893576">
                <a:moveTo>
                  <a:pt x="0" y="0"/>
                </a:moveTo>
                <a:lnTo>
                  <a:pt x="893576" y="0"/>
                </a:lnTo>
                <a:lnTo>
                  <a:pt x="893576" y="1269940"/>
                </a:lnTo>
                <a:lnTo>
                  <a:pt x="0" y="126994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5" id="35"/>
          <p:cNvSpPr txBox="true"/>
          <p:nvPr/>
        </p:nvSpPr>
        <p:spPr>
          <a:xfrm rot="0">
            <a:off x="1028700" y="1395133"/>
            <a:ext cx="7726964" cy="10657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8345"/>
              </a:lnSpc>
            </a:pPr>
            <a:r>
              <a:rPr lang="en-US" sz="7072" b="true">
                <a:solidFill>
                  <a:srgbClr val="00000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Main use cases</a:t>
            </a:r>
          </a:p>
        </p:txBody>
      </p:sp>
      <p:sp>
        <p:nvSpPr>
          <p:cNvPr name="Freeform 36" id="36"/>
          <p:cNvSpPr/>
          <p:nvPr/>
        </p:nvSpPr>
        <p:spPr>
          <a:xfrm flipH="false" flipV="false" rot="-394911">
            <a:off x="15463323" y="9340067"/>
            <a:ext cx="5163362" cy="4892285"/>
          </a:xfrm>
          <a:custGeom>
            <a:avLst/>
            <a:gdLst/>
            <a:ahLst/>
            <a:cxnLst/>
            <a:rect r="r" b="b" t="t" l="l"/>
            <a:pathLst>
              <a:path h="4892285" w="5163362">
                <a:moveTo>
                  <a:pt x="0" y="0"/>
                </a:moveTo>
                <a:lnTo>
                  <a:pt x="5163362" y="0"/>
                </a:lnTo>
                <a:lnTo>
                  <a:pt x="5163362" y="4892285"/>
                </a:lnTo>
                <a:lnTo>
                  <a:pt x="0" y="489228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D135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624184">
            <a:off x="9190413" y="-1204481"/>
            <a:ext cx="9054625" cy="8058616"/>
          </a:xfrm>
          <a:custGeom>
            <a:avLst/>
            <a:gdLst/>
            <a:ahLst/>
            <a:cxnLst/>
            <a:rect r="r" b="b" t="t" l="l"/>
            <a:pathLst>
              <a:path h="8058616" w="9054625">
                <a:moveTo>
                  <a:pt x="0" y="0"/>
                </a:moveTo>
                <a:lnTo>
                  <a:pt x="9054625" y="0"/>
                </a:lnTo>
                <a:lnTo>
                  <a:pt x="9054625" y="8058616"/>
                </a:lnTo>
                <a:lnTo>
                  <a:pt x="0" y="805861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017281">
            <a:off x="7304671" y="971407"/>
            <a:ext cx="1811240" cy="1716150"/>
          </a:xfrm>
          <a:custGeom>
            <a:avLst/>
            <a:gdLst/>
            <a:ahLst/>
            <a:cxnLst/>
            <a:rect r="r" b="b" t="t" l="l"/>
            <a:pathLst>
              <a:path h="1716150" w="1811240">
                <a:moveTo>
                  <a:pt x="0" y="0"/>
                </a:moveTo>
                <a:lnTo>
                  <a:pt x="1811240" y="0"/>
                </a:lnTo>
                <a:lnTo>
                  <a:pt x="1811240" y="1716150"/>
                </a:lnTo>
                <a:lnTo>
                  <a:pt x="0" y="17161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0567437">
            <a:off x="16126494" y="6825098"/>
            <a:ext cx="3789612" cy="3623816"/>
          </a:xfrm>
          <a:custGeom>
            <a:avLst/>
            <a:gdLst/>
            <a:ahLst/>
            <a:cxnLst/>
            <a:rect r="r" b="b" t="t" l="l"/>
            <a:pathLst>
              <a:path h="3623816" w="3789612">
                <a:moveTo>
                  <a:pt x="0" y="0"/>
                </a:moveTo>
                <a:lnTo>
                  <a:pt x="3789612" y="0"/>
                </a:lnTo>
                <a:lnTo>
                  <a:pt x="3789612" y="3623816"/>
                </a:lnTo>
                <a:lnTo>
                  <a:pt x="0" y="362381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028700" y="2155712"/>
            <a:ext cx="10781582" cy="6248322"/>
            <a:chOff x="0" y="0"/>
            <a:chExt cx="14375443" cy="8331096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2209221"/>
              <a:ext cx="14375443" cy="612187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9015"/>
                </a:lnSpc>
              </a:pPr>
              <a:r>
                <a:rPr lang="en-US" sz="7640" b="true">
                  <a:solidFill>
                    <a:srgbClr val="FFFFFF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What are </a:t>
              </a:r>
            </a:p>
            <a:p>
              <a:pPr algn="l">
                <a:lnSpc>
                  <a:spcPts val="9015"/>
                </a:lnSpc>
              </a:pPr>
              <a:r>
                <a:rPr lang="en-US" sz="7640" b="true">
                  <a:solidFill>
                    <a:srgbClr val="FFFFFF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the most important requirements and assumptions?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0"/>
              <a:ext cx="3034391" cy="137875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8115"/>
                </a:lnSpc>
                <a:spcBef>
                  <a:spcPct val="0"/>
                </a:spcBef>
              </a:pPr>
              <a:r>
                <a:rPr lang="en-US" b="true" sz="6877">
                  <a:solidFill>
                    <a:srgbClr val="FFFFFF">
                      <a:alpha val="60000"/>
                    </a:srgbClr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03</a:t>
              </a:r>
            </a:p>
          </p:txBody>
        </p:sp>
      </p:grp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657600" y="1964763"/>
            <a:ext cx="10445332" cy="10563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45"/>
              </a:lnSpc>
            </a:pPr>
            <a:r>
              <a:rPr lang="en-US" sz="7072" b="true">
                <a:solidFill>
                  <a:srgbClr val="00000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Top-Three Requirements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-10094169">
            <a:off x="-2768217" y="5870308"/>
            <a:ext cx="6176663" cy="5906434"/>
          </a:xfrm>
          <a:custGeom>
            <a:avLst/>
            <a:gdLst/>
            <a:ahLst/>
            <a:cxnLst/>
            <a:rect r="r" b="b" t="t" l="l"/>
            <a:pathLst>
              <a:path h="5906434" w="6176663">
                <a:moveTo>
                  <a:pt x="0" y="0"/>
                </a:moveTo>
                <a:lnTo>
                  <a:pt x="6176663" y="0"/>
                </a:lnTo>
                <a:lnTo>
                  <a:pt x="6176663" y="5906433"/>
                </a:lnTo>
                <a:lnTo>
                  <a:pt x="0" y="59064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733800" y="3577306"/>
            <a:ext cx="3787282" cy="2345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72"/>
              </a:lnSpc>
            </a:pPr>
            <a:r>
              <a:rPr lang="en-US" sz="3594" b="true">
                <a:solidFill>
                  <a:srgbClr val="731F7D"/>
                </a:solidFill>
                <a:latin typeface="Halant Medium"/>
                <a:ea typeface="Halant Medium"/>
                <a:cs typeface="Halant Medium"/>
                <a:sym typeface="Halant Medium"/>
              </a:rPr>
              <a:t>Companies can advertise their Internship positions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733800" y="6216650"/>
            <a:ext cx="3787282" cy="3041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spc="-24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Companies can explain the internship’s project and the terms offered, ensuing students can evaluate opportunities effectively, leading to more efficient matching.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602909" y="3577306"/>
            <a:ext cx="3787282" cy="17546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667"/>
              </a:lnSpc>
              <a:spcBef>
                <a:spcPct val="0"/>
              </a:spcBef>
            </a:pPr>
            <a:r>
              <a:rPr lang="en-US" b="true" sz="3590">
                <a:solidFill>
                  <a:srgbClr val="731F7D"/>
                </a:solidFill>
                <a:latin typeface="Halant Medium"/>
                <a:ea typeface="Halant Medium"/>
                <a:cs typeface="Halant Medium"/>
                <a:sym typeface="Halant Medium"/>
              </a:rPr>
              <a:t>Students and Companies can Match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602909" y="6216650"/>
            <a:ext cx="3787282" cy="3041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spc="-24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Students and Companies can find each other through a Proactive Research or  by consulting a System Recommendation. They can contact each other and establish a match.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3472018" y="3577306"/>
            <a:ext cx="3787282" cy="23451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667"/>
              </a:lnSpc>
              <a:spcBef>
                <a:spcPct val="0"/>
              </a:spcBef>
            </a:pPr>
            <a:r>
              <a:rPr lang="en-US" b="true" sz="3590">
                <a:solidFill>
                  <a:srgbClr val="731F7D"/>
                </a:solidFill>
                <a:latin typeface="Halant Medium"/>
                <a:ea typeface="Halant Medium"/>
                <a:cs typeface="Halant Medium"/>
                <a:sym typeface="Halant Medium"/>
              </a:rPr>
              <a:t>Students and Companies can Monitor the matchmaking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476041" y="6216650"/>
            <a:ext cx="3787282" cy="2165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spc="-24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Students and Companies can consult their Match status through the entire process: from the Request to the Internship completion.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9440951">
            <a:off x="-957979" y="335262"/>
            <a:ext cx="2207918" cy="2092002"/>
          </a:xfrm>
          <a:custGeom>
            <a:avLst/>
            <a:gdLst/>
            <a:ahLst/>
            <a:cxnLst/>
            <a:rect r="r" b="b" t="t" l="l"/>
            <a:pathLst>
              <a:path h="2092002" w="2207918">
                <a:moveTo>
                  <a:pt x="0" y="0"/>
                </a:moveTo>
                <a:lnTo>
                  <a:pt x="2207919" y="0"/>
                </a:lnTo>
                <a:lnTo>
                  <a:pt x="2207919" y="2092002"/>
                </a:lnTo>
                <a:lnTo>
                  <a:pt x="0" y="20920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9440951">
            <a:off x="16881244" y="8904150"/>
            <a:ext cx="2207918" cy="2092002"/>
          </a:xfrm>
          <a:custGeom>
            <a:avLst/>
            <a:gdLst/>
            <a:ahLst/>
            <a:cxnLst/>
            <a:rect r="r" b="b" t="t" l="l"/>
            <a:pathLst>
              <a:path h="2092002" w="2207918">
                <a:moveTo>
                  <a:pt x="0" y="0"/>
                </a:moveTo>
                <a:lnTo>
                  <a:pt x="2207918" y="0"/>
                </a:lnTo>
                <a:lnTo>
                  <a:pt x="2207918" y="2092002"/>
                </a:lnTo>
                <a:lnTo>
                  <a:pt x="0" y="20920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699201" y="2074243"/>
            <a:ext cx="10602161" cy="10563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45"/>
              </a:lnSpc>
            </a:pPr>
            <a:r>
              <a:rPr lang="en-US" sz="7072" b="true">
                <a:solidFill>
                  <a:srgbClr val="00000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Top-Three Assumptions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-10094169">
            <a:off x="-2768217" y="5870308"/>
            <a:ext cx="6176663" cy="5906434"/>
          </a:xfrm>
          <a:custGeom>
            <a:avLst/>
            <a:gdLst/>
            <a:ahLst/>
            <a:cxnLst/>
            <a:rect r="r" b="b" t="t" l="l"/>
            <a:pathLst>
              <a:path h="5906434" w="6176663">
                <a:moveTo>
                  <a:pt x="0" y="0"/>
                </a:moveTo>
                <a:lnTo>
                  <a:pt x="6176663" y="0"/>
                </a:lnTo>
                <a:lnTo>
                  <a:pt x="6176663" y="5906433"/>
                </a:lnTo>
                <a:lnTo>
                  <a:pt x="0" y="590643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2775401" y="4133571"/>
            <a:ext cx="3787282" cy="3224406"/>
            <a:chOff x="0" y="0"/>
            <a:chExt cx="5049709" cy="4299208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-47625"/>
              <a:ext cx="5049709" cy="18534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582"/>
                </a:lnSpc>
              </a:pPr>
              <a:r>
                <a:rPr lang="en-US" sz="4294" b="true">
                  <a:solidFill>
                    <a:srgbClr val="731F7D"/>
                  </a:solidFill>
                  <a:latin typeface="Halant Medium"/>
                  <a:ea typeface="Halant Medium"/>
                  <a:cs typeface="Halant Medium"/>
                  <a:sym typeface="Halant Medium"/>
                </a:rPr>
                <a:t>Real internship positions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2221903"/>
              <a:ext cx="5049709" cy="210333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220"/>
                </a:lnSpc>
                <a:spcBef>
                  <a:spcPct val="0"/>
                </a:spcBef>
              </a:pPr>
              <a:r>
                <a:rPr lang="en-US" sz="2300" spc="-23">
                  <a:solidFill>
                    <a:srgbClr val="000000"/>
                  </a:solidFill>
                  <a:latin typeface="Assistant"/>
                  <a:ea typeface="Assistant"/>
                  <a:cs typeface="Assistant"/>
                  <a:sym typeface="Assistant"/>
                </a:rPr>
                <a:t>Companies offer real internships, and are honest in listing the projects and the term offered.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7644510" y="4133571"/>
            <a:ext cx="3787282" cy="4407097"/>
            <a:chOff x="0" y="0"/>
            <a:chExt cx="5049709" cy="5876130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-47625"/>
              <a:ext cx="5049709" cy="18534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5582"/>
                </a:lnSpc>
                <a:spcBef>
                  <a:spcPct val="0"/>
                </a:spcBef>
              </a:pPr>
              <a:r>
                <a:rPr lang="en-US" b="true" sz="4294">
                  <a:solidFill>
                    <a:srgbClr val="731F7D"/>
                  </a:solidFill>
                  <a:latin typeface="Halant Medium"/>
                  <a:ea typeface="Halant Medium"/>
                  <a:cs typeface="Halant Medium"/>
                  <a:sym typeface="Halant Medium"/>
                </a:rPr>
                <a:t>Students write the CV honestly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2221903"/>
              <a:ext cx="5049709" cy="317013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220"/>
                </a:lnSpc>
                <a:spcBef>
                  <a:spcPct val="0"/>
                </a:spcBef>
              </a:pPr>
              <a:r>
                <a:rPr lang="en-US" sz="2300" spc="-23">
                  <a:solidFill>
                    <a:srgbClr val="000000"/>
                  </a:solidFill>
                  <a:latin typeface="Assistant"/>
                  <a:ea typeface="Assistant"/>
                  <a:cs typeface="Assistant"/>
                  <a:sym typeface="Assistant"/>
                </a:rPr>
                <a:t>Students write their own CV according to their real experiences, skills, and attitudes, in order to facilitate the match making process for both parties.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2513619" y="4133571"/>
            <a:ext cx="3787282" cy="3894612"/>
            <a:chOff x="0" y="0"/>
            <a:chExt cx="5049709" cy="5192816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-47625"/>
              <a:ext cx="5049709" cy="18534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5582"/>
                </a:lnSpc>
                <a:spcBef>
                  <a:spcPct val="0"/>
                </a:spcBef>
              </a:pPr>
              <a:r>
                <a:rPr lang="en-US" b="true" sz="4294">
                  <a:solidFill>
                    <a:srgbClr val="731F7D"/>
                  </a:solidFill>
                  <a:latin typeface="Halant Medium"/>
                  <a:ea typeface="Halant Medium"/>
                  <a:cs typeface="Halant Medium"/>
                  <a:sym typeface="Halant Medium"/>
                </a:rPr>
                <a:t>S&amp;C employees are capable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2221903"/>
              <a:ext cx="5049709" cy="263673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220"/>
                </a:lnSpc>
                <a:spcBef>
                  <a:spcPct val="0"/>
                </a:spcBef>
              </a:pPr>
              <a:r>
                <a:rPr lang="en-US" sz="2300" spc="-23">
                  <a:solidFill>
                    <a:srgbClr val="000000"/>
                  </a:solidFill>
                  <a:latin typeface="Assistant"/>
                  <a:ea typeface="Assistant"/>
                  <a:cs typeface="Assistant"/>
                  <a:sym typeface="Assistant"/>
                </a:rPr>
                <a:t>Employees of the S&amp;C platform that checks the validity of a Company are capable and honest to ensure that registered Companies are real.</a:t>
              </a: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9440951">
            <a:off x="317680" y="-1407773"/>
            <a:ext cx="2207918" cy="2092002"/>
          </a:xfrm>
          <a:custGeom>
            <a:avLst/>
            <a:gdLst/>
            <a:ahLst/>
            <a:cxnLst/>
            <a:rect r="r" b="b" t="t" l="l"/>
            <a:pathLst>
              <a:path h="2092002" w="2207918">
                <a:moveTo>
                  <a:pt x="0" y="0"/>
                </a:moveTo>
                <a:lnTo>
                  <a:pt x="2207918" y="0"/>
                </a:lnTo>
                <a:lnTo>
                  <a:pt x="2207918" y="2092002"/>
                </a:lnTo>
                <a:lnTo>
                  <a:pt x="0" y="20920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6148233">
            <a:off x="14195799" y="6688995"/>
            <a:ext cx="6861060" cy="6560888"/>
          </a:xfrm>
          <a:custGeom>
            <a:avLst/>
            <a:gdLst/>
            <a:ahLst/>
            <a:cxnLst/>
            <a:rect r="r" b="b" t="t" l="l"/>
            <a:pathLst>
              <a:path h="6560888" w="6861060">
                <a:moveTo>
                  <a:pt x="0" y="0"/>
                </a:moveTo>
                <a:lnTo>
                  <a:pt x="6861059" y="0"/>
                </a:lnTo>
                <a:lnTo>
                  <a:pt x="6861059" y="6560888"/>
                </a:lnTo>
                <a:lnTo>
                  <a:pt x="0" y="65608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D135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4494633">
            <a:off x="737717" y="7024205"/>
            <a:ext cx="2605188" cy="2468415"/>
          </a:xfrm>
          <a:custGeom>
            <a:avLst/>
            <a:gdLst/>
            <a:ahLst/>
            <a:cxnLst/>
            <a:rect r="r" b="b" t="t" l="l"/>
            <a:pathLst>
              <a:path h="2468415" w="2605188">
                <a:moveTo>
                  <a:pt x="0" y="0"/>
                </a:moveTo>
                <a:lnTo>
                  <a:pt x="2605187" y="0"/>
                </a:lnTo>
                <a:lnTo>
                  <a:pt x="2605187" y="2468415"/>
                </a:lnTo>
                <a:lnTo>
                  <a:pt x="0" y="24684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213644" y="-550315"/>
            <a:ext cx="5225712" cy="4650884"/>
          </a:xfrm>
          <a:custGeom>
            <a:avLst/>
            <a:gdLst/>
            <a:ahLst/>
            <a:cxnLst/>
            <a:rect r="r" b="b" t="t" l="l"/>
            <a:pathLst>
              <a:path h="4650884" w="5225712">
                <a:moveTo>
                  <a:pt x="0" y="0"/>
                </a:moveTo>
                <a:lnTo>
                  <a:pt x="5225712" y="0"/>
                </a:lnTo>
                <a:lnTo>
                  <a:pt x="5225712" y="4650884"/>
                </a:lnTo>
                <a:lnTo>
                  <a:pt x="0" y="465088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313119">
            <a:off x="3291026" y="3087831"/>
            <a:ext cx="5693252" cy="5444172"/>
          </a:xfrm>
          <a:custGeom>
            <a:avLst/>
            <a:gdLst/>
            <a:ahLst/>
            <a:cxnLst/>
            <a:rect r="r" b="b" t="t" l="l"/>
            <a:pathLst>
              <a:path h="5444172" w="5693252">
                <a:moveTo>
                  <a:pt x="0" y="0"/>
                </a:moveTo>
                <a:lnTo>
                  <a:pt x="5693252" y="0"/>
                </a:lnTo>
                <a:lnTo>
                  <a:pt x="5693252" y="5444173"/>
                </a:lnTo>
                <a:lnTo>
                  <a:pt x="0" y="544417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133782" y="5809917"/>
            <a:ext cx="7029485" cy="2289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9018"/>
              </a:lnSpc>
            </a:pPr>
            <a:r>
              <a:rPr lang="en-US" sz="7642" b="true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Alloy model purpose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5785030" y="1028700"/>
            <a:ext cx="1483795" cy="10340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8115"/>
              </a:lnSpc>
              <a:spcBef>
                <a:spcPct val="0"/>
              </a:spcBef>
            </a:pPr>
            <a:r>
              <a:rPr lang="en-US" b="true" sz="6877">
                <a:solidFill>
                  <a:srgbClr val="FFFFFF">
                    <a:alpha val="60000"/>
                  </a:srgbClr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04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094169">
            <a:off x="14384534" y="-1924517"/>
            <a:ext cx="6176663" cy="5906434"/>
          </a:xfrm>
          <a:custGeom>
            <a:avLst/>
            <a:gdLst/>
            <a:ahLst/>
            <a:cxnLst/>
            <a:rect r="r" b="b" t="t" l="l"/>
            <a:pathLst>
              <a:path h="5906434" w="6176663">
                <a:moveTo>
                  <a:pt x="0" y="0"/>
                </a:moveTo>
                <a:lnTo>
                  <a:pt x="6176662" y="0"/>
                </a:lnTo>
                <a:lnTo>
                  <a:pt x="6176662" y="5906434"/>
                </a:lnTo>
                <a:lnTo>
                  <a:pt x="0" y="59064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9440951">
            <a:off x="-1847339" y="8662945"/>
            <a:ext cx="2207918" cy="2092002"/>
          </a:xfrm>
          <a:custGeom>
            <a:avLst/>
            <a:gdLst/>
            <a:ahLst/>
            <a:cxnLst/>
            <a:rect r="r" b="b" t="t" l="l"/>
            <a:pathLst>
              <a:path h="2092002" w="2207918">
                <a:moveTo>
                  <a:pt x="0" y="0"/>
                </a:moveTo>
                <a:lnTo>
                  <a:pt x="2207919" y="0"/>
                </a:lnTo>
                <a:lnTo>
                  <a:pt x="2207919" y="2092002"/>
                </a:lnTo>
                <a:lnTo>
                  <a:pt x="0" y="20920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310848" y="4896195"/>
            <a:ext cx="4068901" cy="2069585"/>
            <a:chOff x="0" y="0"/>
            <a:chExt cx="1292212" cy="65726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292212" cy="657264"/>
            </a:xfrm>
            <a:custGeom>
              <a:avLst/>
              <a:gdLst/>
              <a:ahLst/>
              <a:cxnLst/>
              <a:rect r="r" b="b" t="t" l="l"/>
              <a:pathLst>
                <a:path h="657264" w="1292212">
                  <a:moveTo>
                    <a:pt x="97038" y="0"/>
                  </a:moveTo>
                  <a:lnTo>
                    <a:pt x="1195174" y="0"/>
                  </a:lnTo>
                  <a:cubicBezTo>
                    <a:pt x="1248767" y="0"/>
                    <a:pt x="1292212" y="43445"/>
                    <a:pt x="1292212" y="97038"/>
                  </a:cubicBezTo>
                  <a:lnTo>
                    <a:pt x="1292212" y="560226"/>
                  </a:lnTo>
                  <a:cubicBezTo>
                    <a:pt x="1292212" y="613819"/>
                    <a:pt x="1248767" y="657264"/>
                    <a:pt x="1195174" y="657264"/>
                  </a:cubicBezTo>
                  <a:lnTo>
                    <a:pt x="97038" y="657264"/>
                  </a:lnTo>
                  <a:cubicBezTo>
                    <a:pt x="43445" y="657264"/>
                    <a:pt x="0" y="613819"/>
                    <a:pt x="0" y="560226"/>
                  </a:cubicBezTo>
                  <a:lnTo>
                    <a:pt x="0" y="97038"/>
                  </a:lnTo>
                  <a:cubicBezTo>
                    <a:pt x="0" y="43445"/>
                    <a:pt x="43445" y="0"/>
                    <a:pt x="9703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rnd">
              <a:solidFill>
                <a:srgbClr val="731F7D"/>
              </a:solidFill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1292212" cy="695364"/>
            </a:xfrm>
            <a:prstGeom prst="rect">
              <a:avLst/>
            </a:prstGeom>
          </p:spPr>
          <p:txBody>
            <a:bodyPr anchor="ctr" rtlCol="false" tIns="42129" lIns="42129" bIns="42129" rIns="42129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6689329" y="4896195"/>
            <a:ext cx="4068901" cy="2069585"/>
            <a:chOff x="0" y="0"/>
            <a:chExt cx="1292212" cy="65726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292212" cy="657264"/>
            </a:xfrm>
            <a:custGeom>
              <a:avLst/>
              <a:gdLst/>
              <a:ahLst/>
              <a:cxnLst/>
              <a:rect r="r" b="b" t="t" l="l"/>
              <a:pathLst>
                <a:path h="657264" w="1292212">
                  <a:moveTo>
                    <a:pt x="97038" y="0"/>
                  </a:moveTo>
                  <a:lnTo>
                    <a:pt x="1195174" y="0"/>
                  </a:lnTo>
                  <a:cubicBezTo>
                    <a:pt x="1248767" y="0"/>
                    <a:pt x="1292212" y="43445"/>
                    <a:pt x="1292212" y="97038"/>
                  </a:cubicBezTo>
                  <a:lnTo>
                    <a:pt x="1292212" y="560226"/>
                  </a:lnTo>
                  <a:cubicBezTo>
                    <a:pt x="1292212" y="613819"/>
                    <a:pt x="1248767" y="657264"/>
                    <a:pt x="1195174" y="657264"/>
                  </a:cubicBezTo>
                  <a:lnTo>
                    <a:pt x="97038" y="657264"/>
                  </a:lnTo>
                  <a:cubicBezTo>
                    <a:pt x="43445" y="657264"/>
                    <a:pt x="0" y="613819"/>
                    <a:pt x="0" y="560226"/>
                  </a:cubicBezTo>
                  <a:lnTo>
                    <a:pt x="0" y="97038"/>
                  </a:lnTo>
                  <a:cubicBezTo>
                    <a:pt x="0" y="43445"/>
                    <a:pt x="43445" y="0"/>
                    <a:pt x="9703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rnd">
              <a:solidFill>
                <a:srgbClr val="731F7D"/>
              </a:solidFill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1292212" cy="695364"/>
            </a:xfrm>
            <a:prstGeom prst="rect">
              <a:avLst/>
            </a:prstGeom>
          </p:spPr>
          <p:txBody>
            <a:bodyPr anchor="ctr" rtlCol="false" tIns="42129" lIns="42129" bIns="42129" rIns="42129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2063155" y="4896195"/>
            <a:ext cx="4068901" cy="2069585"/>
            <a:chOff x="0" y="0"/>
            <a:chExt cx="1292212" cy="657264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292212" cy="657264"/>
            </a:xfrm>
            <a:custGeom>
              <a:avLst/>
              <a:gdLst/>
              <a:ahLst/>
              <a:cxnLst/>
              <a:rect r="r" b="b" t="t" l="l"/>
              <a:pathLst>
                <a:path h="657264" w="1292212">
                  <a:moveTo>
                    <a:pt x="97038" y="0"/>
                  </a:moveTo>
                  <a:lnTo>
                    <a:pt x="1195174" y="0"/>
                  </a:lnTo>
                  <a:cubicBezTo>
                    <a:pt x="1248767" y="0"/>
                    <a:pt x="1292212" y="43445"/>
                    <a:pt x="1292212" y="97038"/>
                  </a:cubicBezTo>
                  <a:lnTo>
                    <a:pt x="1292212" y="560226"/>
                  </a:lnTo>
                  <a:cubicBezTo>
                    <a:pt x="1292212" y="613819"/>
                    <a:pt x="1248767" y="657264"/>
                    <a:pt x="1195174" y="657264"/>
                  </a:cubicBezTo>
                  <a:lnTo>
                    <a:pt x="97038" y="657264"/>
                  </a:lnTo>
                  <a:cubicBezTo>
                    <a:pt x="43445" y="657264"/>
                    <a:pt x="0" y="613819"/>
                    <a:pt x="0" y="560226"/>
                  </a:cubicBezTo>
                  <a:lnTo>
                    <a:pt x="0" y="97038"/>
                  </a:lnTo>
                  <a:cubicBezTo>
                    <a:pt x="0" y="43445"/>
                    <a:pt x="43445" y="0"/>
                    <a:pt x="9703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rnd">
              <a:solidFill>
                <a:srgbClr val="731F7D"/>
              </a:solidFill>
              <a:prstDash val="solid"/>
              <a:round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1292212" cy="695364"/>
            </a:xfrm>
            <a:prstGeom prst="rect">
              <a:avLst/>
            </a:prstGeom>
          </p:spPr>
          <p:txBody>
            <a:bodyPr anchor="ctr" rtlCol="false" tIns="42129" lIns="42129" bIns="42129" rIns="42129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-3339122">
            <a:off x="9046" y="-4303057"/>
            <a:ext cx="6861060" cy="6560888"/>
          </a:xfrm>
          <a:custGeom>
            <a:avLst/>
            <a:gdLst/>
            <a:ahLst/>
            <a:cxnLst/>
            <a:rect r="r" b="b" t="t" l="l"/>
            <a:pathLst>
              <a:path h="6560888" w="6861060">
                <a:moveTo>
                  <a:pt x="0" y="0"/>
                </a:moveTo>
                <a:lnTo>
                  <a:pt x="6861059" y="0"/>
                </a:lnTo>
                <a:lnTo>
                  <a:pt x="6861059" y="6560888"/>
                </a:lnTo>
                <a:lnTo>
                  <a:pt x="0" y="65608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-394911">
            <a:off x="15463323" y="9340067"/>
            <a:ext cx="5163362" cy="4892285"/>
          </a:xfrm>
          <a:custGeom>
            <a:avLst/>
            <a:gdLst/>
            <a:ahLst/>
            <a:cxnLst/>
            <a:rect r="r" b="b" t="t" l="l"/>
            <a:pathLst>
              <a:path h="4892285" w="5163362">
                <a:moveTo>
                  <a:pt x="0" y="0"/>
                </a:moveTo>
                <a:lnTo>
                  <a:pt x="5163362" y="0"/>
                </a:lnTo>
                <a:lnTo>
                  <a:pt x="5163362" y="4892285"/>
                </a:lnTo>
                <a:lnTo>
                  <a:pt x="0" y="489228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671257" y="5427501"/>
            <a:ext cx="3348083" cy="9974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4"/>
              </a:lnSpc>
            </a:pPr>
            <a:r>
              <a:rPr lang="en-US" sz="3317" b="true">
                <a:solidFill>
                  <a:srgbClr val="17013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Validity of system constraints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425105" y="5182626"/>
            <a:ext cx="3348083" cy="14871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4"/>
              </a:lnSpc>
            </a:pPr>
            <a:r>
              <a:rPr lang="en-US" sz="3317" b="true">
                <a:solidFill>
                  <a:srgbClr val="17013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Reachability of matchmaking states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049738" y="5427501"/>
            <a:ext cx="3348083" cy="9974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4"/>
              </a:lnSpc>
            </a:pPr>
            <a:r>
              <a:rPr lang="en-US" sz="3317" b="true">
                <a:solidFill>
                  <a:srgbClr val="17013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States order respected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310848" y="2051137"/>
            <a:ext cx="14742947" cy="10657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8345"/>
              </a:lnSpc>
            </a:pPr>
            <a:r>
              <a:rPr lang="en-US" sz="7072" b="true">
                <a:solidFill>
                  <a:srgbClr val="00000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Matchmaking consistency 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5807950" cy="326697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807950" cy="3266972"/>
            </a:xfrm>
            <a:custGeom>
              <a:avLst/>
              <a:gdLst/>
              <a:ahLst/>
              <a:cxnLst/>
              <a:rect r="r" b="b" t="t" l="l"/>
              <a:pathLst>
                <a:path h="3266972" w="5807950">
                  <a:moveTo>
                    <a:pt x="21590" y="0"/>
                  </a:moveTo>
                  <a:lnTo>
                    <a:pt x="5786360" y="0"/>
                  </a:lnTo>
                  <a:cubicBezTo>
                    <a:pt x="5798284" y="0"/>
                    <a:pt x="5807950" y="9666"/>
                    <a:pt x="5807950" y="21590"/>
                  </a:cubicBezTo>
                  <a:lnTo>
                    <a:pt x="5807950" y="3245382"/>
                  </a:lnTo>
                  <a:cubicBezTo>
                    <a:pt x="5807950" y="3257306"/>
                    <a:pt x="5798284" y="3266972"/>
                    <a:pt x="5786360" y="3266972"/>
                  </a:cubicBezTo>
                  <a:lnTo>
                    <a:pt x="21590" y="3266972"/>
                  </a:lnTo>
                  <a:cubicBezTo>
                    <a:pt x="15864" y="3266972"/>
                    <a:pt x="10372" y="3264697"/>
                    <a:pt x="6324" y="3260648"/>
                  </a:cubicBezTo>
                  <a:cubicBezTo>
                    <a:pt x="2275" y="3256599"/>
                    <a:pt x="0" y="3251108"/>
                    <a:pt x="0" y="3245382"/>
                  </a:cubicBezTo>
                  <a:lnTo>
                    <a:pt x="0" y="21590"/>
                  </a:lnTo>
                  <a:cubicBezTo>
                    <a:pt x="0" y="9666"/>
                    <a:pt x="9666" y="0"/>
                    <a:pt x="21590" y="0"/>
                  </a:cubicBezTo>
                  <a:close/>
                </a:path>
              </a:pathLst>
            </a:custGeom>
            <a:solidFill>
              <a:srgbClr val="FFFFFF"/>
            </a:solidFill>
            <a:ln w="76200" cap="rnd">
              <a:solidFill>
                <a:srgbClr val="731F7D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807950" cy="3305072"/>
            </a:xfrm>
            <a:prstGeom prst="rect">
              <a:avLst/>
            </a:prstGeom>
          </p:spPr>
          <p:txBody>
            <a:bodyPr anchor="ctr" rtlCol="false" tIns="42129" lIns="42129" bIns="42129" rIns="42129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0" y="582930"/>
            <a:ext cx="18288000" cy="901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80"/>
              </a:lnSpc>
            </a:pPr>
            <a:r>
              <a:rPr lang="en-US" sz="6000" b="true">
                <a:solidFill>
                  <a:srgbClr val="17013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Validity of system constraints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7234735" y="1592260"/>
            <a:ext cx="10701020" cy="7958883"/>
          </a:xfrm>
          <a:custGeom>
            <a:avLst/>
            <a:gdLst/>
            <a:ahLst/>
            <a:cxnLst/>
            <a:rect r="r" b="b" t="t" l="l"/>
            <a:pathLst>
              <a:path h="7958883" w="10701020">
                <a:moveTo>
                  <a:pt x="0" y="0"/>
                </a:moveTo>
                <a:lnTo>
                  <a:pt x="10701019" y="0"/>
                </a:lnTo>
                <a:lnTo>
                  <a:pt x="10701019" y="7958883"/>
                </a:lnTo>
                <a:lnTo>
                  <a:pt x="0" y="795888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7" id="7"/>
          <p:cNvSpPr txBox="true"/>
          <p:nvPr/>
        </p:nvSpPr>
        <p:spPr>
          <a:xfrm rot="0">
            <a:off x="1028700" y="2095076"/>
            <a:ext cx="5399281" cy="7673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spc="-30" b="true">
                <a:solidFill>
                  <a:srgbClr val="731F7D"/>
                </a:solidFill>
                <a:latin typeface="Assistant Bold"/>
                <a:ea typeface="Assistant Bold"/>
                <a:cs typeface="Assistant Bold"/>
                <a:sym typeface="Assistant Bold"/>
              </a:rPr>
              <a:t>Uniqueness of entities</a:t>
            </a:r>
            <a:r>
              <a:rPr lang="en-US" sz="3000" spc="-30">
                <a:solidFill>
                  <a:srgbClr val="731F7D"/>
                </a:solidFill>
                <a:latin typeface="Assistant"/>
                <a:ea typeface="Assistant"/>
                <a:cs typeface="Assistant"/>
                <a:sym typeface="Assistant"/>
              </a:rPr>
              <a:t>: </a:t>
            </a:r>
          </a:p>
          <a:p>
            <a:pPr algn="l">
              <a:lnSpc>
                <a:spcPts val="3499"/>
              </a:lnSpc>
            </a:pPr>
            <a:r>
              <a:rPr lang="en-US" sz="2499" spc="-24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e.g. an Internship Adv cannot be owned by two different companies.</a:t>
            </a:r>
          </a:p>
          <a:p>
            <a:pPr algn="l">
              <a:lnSpc>
                <a:spcPts val="4200"/>
              </a:lnSpc>
            </a:pPr>
            <a:r>
              <a:rPr lang="en-US" sz="3000" spc="-30" b="true">
                <a:solidFill>
                  <a:srgbClr val="731F7D"/>
                </a:solidFill>
                <a:latin typeface="Assistant Bold"/>
                <a:ea typeface="Assistant Bold"/>
                <a:cs typeface="Assistant Bold"/>
                <a:sym typeface="Assistant Bold"/>
              </a:rPr>
              <a:t>Direction of internship requests, recommendations, and matches</a:t>
            </a:r>
            <a:r>
              <a:rPr lang="en-US" sz="3000" spc="-30">
                <a:solidFill>
                  <a:srgbClr val="731F7D"/>
                </a:solidFill>
                <a:latin typeface="Assistant"/>
                <a:ea typeface="Assistant"/>
                <a:cs typeface="Assistant"/>
                <a:sym typeface="Assistant"/>
              </a:rPr>
              <a:t>:</a:t>
            </a:r>
            <a:r>
              <a:rPr lang="en-US" sz="3000" spc="-30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 </a:t>
            </a:r>
          </a:p>
          <a:p>
            <a:pPr algn="l">
              <a:lnSpc>
                <a:spcPts val="3499"/>
              </a:lnSpc>
            </a:pPr>
            <a:r>
              <a:rPr lang="en-US" sz="2499" spc="-24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they can be made only between a student and an ADV.</a:t>
            </a:r>
          </a:p>
          <a:p>
            <a:pPr algn="l">
              <a:lnSpc>
                <a:spcPts val="4200"/>
              </a:lnSpc>
            </a:pPr>
            <a:r>
              <a:rPr lang="en-US" sz="3000" spc="-30" b="true">
                <a:solidFill>
                  <a:srgbClr val="731F7D"/>
                </a:solidFill>
                <a:latin typeface="Assistant Bold"/>
                <a:ea typeface="Assistant Bold"/>
                <a:cs typeface="Assistant Bold"/>
                <a:sym typeface="Assistant Bold"/>
              </a:rPr>
              <a:t>Internship requests and recommendations consistency</a:t>
            </a:r>
            <a:r>
              <a:rPr lang="en-US" sz="3000" spc="-30">
                <a:solidFill>
                  <a:srgbClr val="731F7D"/>
                </a:solidFill>
                <a:latin typeface="Assistant"/>
                <a:ea typeface="Assistant"/>
                <a:cs typeface="Assistant"/>
                <a:sym typeface="Assistant"/>
              </a:rPr>
              <a:t>:</a:t>
            </a:r>
          </a:p>
          <a:p>
            <a:pPr algn="l">
              <a:lnSpc>
                <a:spcPts val="3499"/>
              </a:lnSpc>
            </a:pPr>
            <a:r>
              <a:rPr lang="en-US" sz="2499" spc="-24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the ADV that collects the internship request has to be own by the company that receives/sends the request.</a:t>
            </a:r>
          </a:p>
          <a:p>
            <a:pPr algn="l">
              <a:lnSpc>
                <a:spcPts val="4200"/>
              </a:lnSpc>
            </a:pPr>
            <a:r>
              <a:rPr lang="en-US" sz="3000" spc="-30" b="true">
                <a:solidFill>
                  <a:srgbClr val="731F7D"/>
                </a:solidFill>
                <a:latin typeface="Assistant Bold"/>
                <a:ea typeface="Assistant Bold"/>
                <a:cs typeface="Assistant Bold"/>
                <a:sym typeface="Assistant Bold"/>
              </a:rPr>
              <a:t>Interview Form existence</a:t>
            </a:r>
            <a:r>
              <a:rPr lang="en-US" sz="3000" spc="-30">
                <a:solidFill>
                  <a:srgbClr val="731F7D"/>
                </a:solidFill>
                <a:latin typeface="Assistant"/>
                <a:ea typeface="Assistant"/>
                <a:cs typeface="Assistant"/>
                <a:sym typeface="Assistant"/>
              </a:rPr>
              <a:t>: 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spc="-24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when a Interview is reached, the Interview Form must be created.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094169">
            <a:off x="14384534" y="-1924517"/>
            <a:ext cx="6176663" cy="5906434"/>
          </a:xfrm>
          <a:custGeom>
            <a:avLst/>
            <a:gdLst/>
            <a:ahLst/>
            <a:cxnLst/>
            <a:rect r="r" b="b" t="t" l="l"/>
            <a:pathLst>
              <a:path h="5906434" w="6176663">
                <a:moveTo>
                  <a:pt x="0" y="0"/>
                </a:moveTo>
                <a:lnTo>
                  <a:pt x="6176662" y="0"/>
                </a:lnTo>
                <a:lnTo>
                  <a:pt x="6176662" y="5906434"/>
                </a:lnTo>
                <a:lnTo>
                  <a:pt x="0" y="59064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9440951">
            <a:off x="-1847339" y="8662945"/>
            <a:ext cx="2207918" cy="2092002"/>
          </a:xfrm>
          <a:custGeom>
            <a:avLst/>
            <a:gdLst/>
            <a:ahLst/>
            <a:cxnLst/>
            <a:rect r="r" b="b" t="t" l="l"/>
            <a:pathLst>
              <a:path h="2092002" w="2207918">
                <a:moveTo>
                  <a:pt x="0" y="0"/>
                </a:moveTo>
                <a:lnTo>
                  <a:pt x="2207919" y="0"/>
                </a:lnTo>
                <a:lnTo>
                  <a:pt x="2207919" y="2092002"/>
                </a:lnTo>
                <a:lnTo>
                  <a:pt x="0" y="20920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310848" y="4896195"/>
            <a:ext cx="4068901" cy="2069585"/>
            <a:chOff x="0" y="0"/>
            <a:chExt cx="1292212" cy="65726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292212" cy="657264"/>
            </a:xfrm>
            <a:custGeom>
              <a:avLst/>
              <a:gdLst/>
              <a:ahLst/>
              <a:cxnLst/>
              <a:rect r="r" b="b" t="t" l="l"/>
              <a:pathLst>
                <a:path h="657264" w="1292212">
                  <a:moveTo>
                    <a:pt x="97038" y="0"/>
                  </a:moveTo>
                  <a:lnTo>
                    <a:pt x="1195174" y="0"/>
                  </a:lnTo>
                  <a:cubicBezTo>
                    <a:pt x="1248767" y="0"/>
                    <a:pt x="1292212" y="43445"/>
                    <a:pt x="1292212" y="97038"/>
                  </a:cubicBezTo>
                  <a:lnTo>
                    <a:pt x="1292212" y="560226"/>
                  </a:lnTo>
                  <a:cubicBezTo>
                    <a:pt x="1292212" y="613819"/>
                    <a:pt x="1248767" y="657264"/>
                    <a:pt x="1195174" y="657264"/>
                  </a:cubicBezTo>
                  <a:lnTo>
                    <a:pt x="97038" y="657264"/>
                  </a:lnTo>
                  <a:cubicBezTo>
                    <a:pt x="43445" y="657264"/>
                    <a:pt x="0" y="613819"/>
                    <a:pt x="0" y="560226"/>
                  </a:cubicBezTo>
                  <a:lnTo>
                    <a:pt x="0" y="97038"/>
                  </a:lnTo>
                  <a:cubicBezTo>
                    <a:pt x="0" y="43445"/>
                    <a:pt x="43445" y="0"/>
                    <a:pt x="9703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rnd">
              <a:solidFill>
                <a:srgbClr val="731F7D"/>
              </a:solidFill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1292212" cy="695364"/>
            </a:xfrm>
            <a:prstGeom prst="rect">
              <a:avLst/>
            </a:prstGeom>
          </p:spPr>
          <p:txBody>
            <a:bodyPr anchor="ctr" rtlCol="false" tIns="42129" lIns="42129" bIns="42129" rIns="42129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6689329" y="4896195"/>
            <a:ext cx="4068901" cy="2069585"/>
            <a:chOff x="0" y="0"/>
            <a:chExt cx="1292212" cy="65726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292212" cy="657264"/>
            </a:xfrm>
            <a:custGeom>
              <a:avLst/>
              <a:gdLst/>
              <a:ahLst/>
              <a:cxnLst/>
              <a:rect r="r" b="b" t="t" l="l"/>
              <a:pathLst>
                <a:path h="657264" w="1292212">
                  <a:moveTo>
                    <a:pt x="97038" y="0"/>
                  </a:moveTo>
                  <a:lnTo>
                    <a:pt x="1195174" y="0"/>
                  </a:lnTo>
                  <a:cubicBezTo>
                    <a:pt x="1248767" y="0"/>
                    <a:pt x="1292212" y="43445"/>
                    <a:pt x="1292212" y="97038"/>
                  </a:cubicBezTo>
                  <a:lnTo>
                    <a:pt x="1292212" y="560226"/>
                  </a:lnTo>
                  <a:cubicBezTo>
                    <a:pt x="1292212" y="613819"/>
                    <a:pt x="1248767" y="657264"/>
                    <a:pt x="1195174" y="657264"/>
                  </a:cubicBezTo>
                  <a:lnTo>
                    <a:pt x="97038" y="657264"/>
                  </a:lnTo>
                  <a:cubicBezTo>
                    <a:pt x="43445" y="657264"/>
                    <a:pt x="0" y="613819"/>
                    <a:pt x="0" y="560226"/>
                  </a:cubicBezTo>
                  <a:lnTo>
                    <a:pt x="0" y="97038"/>
                  </a:lnTo>
                  <a:cubicBezTo>
                    <a:pt x="0" y="43445"/>
                    <a:pt x="43445" y="0"/>
                    <a:pt x="9703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rnd">
              <a:solidFill>
                <a:srgbClr val="731F7D"/>
              </a:solidFill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1292212" cy="695364"/>
            </a:xfrm>
            <a:prstGeom prst="rect">
              <a:avLst/>
            </a:prstGeom>
          </p:spPr>
          <p:txBody>
            <a:bodyPr anchor="ctr" rtlCol="false" tIns="42129" lIns="42129" bIns="42129" rIns="42129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2063155" y="4896195"/>
            <a:ext cx="4068901" cy="2069585"/>
            <a:chOff x="0" y="0"/>
            <a:chExt cx="1292212" cy="657264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292212" cy="657264"/>
            </a:xfrm>
            <a:custGeom>
              <a:avLst/>
              <a:gdLst/>
              <a:ahLst/>
              <a:cxnLst/>
              <a:rect r="r" b="b" t="t" l="l"/>
              <a:pathLst>
                <a:path h="657264" w="1292212">
                  <a:moveTo>
                    <a:pt x="97038" y="0"/>
                  </a:moveTo>
                  <a:lnTo>
                    <a:pt x="1195174" y="0"/>
                  </a:lnTo>
                  <a:cubicBezTo>
                    <a:pt x="1248767" y="0"/>
                    <a:pt x="1292212" y="43445"/>
                    <a:pt x="1292212" y="97038"/>
                  </a:cubicBezTo>
                  <a:lnTo>
                    <a:pt x="1292212" y="560226"/>
                  </a:lnTo>
                  <a:cubicBezTo>
                    <a:pt x="1292212" y="613819"/>
                    <a:pt x="1248767" y="657264"/>
                    <a:pt x="1195174" y="657264"/>
                  </a:cubicBezTo>
                  <a:lnTo>
                    <a:pt x="97038" y="657264"/>
                  </a:lnTo>
                  <a:cubicBezTo>
                    <a:pt x="43445" y="657264"/>
                    <a:pt x="0" y="613819"/>
                    <a:pt x="0" y="560226"/>
                  </a:cubicBezTo>
                  <a:lnTo>
                    <a:pt x="0" y="97038"/>
                  </a:lnTo>
                  <a:cubicBezTo>
                    <a:pt x="0" y="43445"/>
                    <a:pt x="43445" y="0"/>
                    <a:pt x="9703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rnd">
              <a:solidFill>
                <a:srgbClr val="731F7D"/>
              </a:solidFill>
              <a:prstDash val="solid"/>
              <a:round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1292212" cy="695364"/>
            </a:xfrm>
            <a:prstGeom prst="rect">
              <a:avLst/>
            </a:prstGeom>
          </p:spPr>
          <p:txBody>
            <a:bodyPr anchor="ctr" rtlCol="false" tIns="42129" lIns="42129" bIns="42129" rIns="42129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-3339122">
            <a:off x="9046" y="-4303057"/>
            <a:ext cx="6861060" cy="6560888"/>
          </a:xfrm>
          <a:custGeom>
            <a:avLst/>
            <a:gdLst/>
            <a:ahLst/>
            <a:cxnLst/>
            <a:rect r="r" b="b" t="t" l="l"/>
            <a:pathLst>
              <a:path h="6560888" w="6861060">
                <a:moveTo>
                  <a:pt x="0" y="0"/>
                </a:moveTo>
                <a:lnTo>
                  <a:pt x="6861059" y="0"/>
                </a:lnTo>
                <a:lnTo>
                  <a:pt x="6861059" y="6560888"/>
                </a:lnTo>
                <a:lnTo>
                  <a:pt x="0" y="65608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-394911">
            <a:off x="15463323" y="9340067"/>
            <a:ext cx="5163362" cy="4892285"/>
          </a:xfrm>
          <a:custGeom>
            <a:avLst/>
            <a:gdLst/>
            <a:ahLst/>
            <a:cxnLst/>
            <a:rect r="r" b="b" t="t" l="l"/>
            <a:pathLst>
              <a:path h="4892285" w="5163362">
                <a:moveTo>
                  <a:pt x="0" y="0"/>
                </a:moveTo>
                <a:lnTo>
                  <a:pt x="5163362" y="0"/>
                </a:lnTo>
                <a:lnTo>
                  <a:pt x="5163362" y="4892285"/>
                </a:lnTo>
                <a:lnTo>
                  <a:pt x="0" y="489228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671257" y="5427501"/>
            <a:ext cx="3348083" cy="9974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4"/>
              </a:lnSpc>
            </a:pPr>
            <a:r>
              <a:rPr lang="en-US" sz="3317" b="true">
                <a:solidFill>
                  <a:srgbClr val="17013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Validity of system constraints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425105" y="5182626"/>
            <a:ext cx="3348083" cy="14871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4"/>
              </a:lnSpc>
            </a:pPr>
            <a:r>
              <a:rPr lang="en-US" sz="3317" b="true">
                <a:solidFill>
                  <a:srgbClr val="17013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Reachability of matchmaking states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049738" y="5427501"/>
            <a:ext cx="3348083" cy="9974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4"/>
              </a:lnSpc>
            </a:pPr>
            <a:r>
              <a:rPr lang="en-US" sz="3317" b="true">
                <a:solidFill>
                  <a:srgbClr val="17013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States order respected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310848" y="2051137"/>
            <a:ext cx="14742947" cy="10657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8345"/>
              </a:lnSpc>
            </a:pPr>
            <a:r>
              <a:rPr lang="en-US" sz="7072" b="true">
                <a:solidFill>
                  <a:srgbClr val="00000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Matchmaking consistency 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5807950" cy="326697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807950" cy="3266972"/>
            </a:xfrm>
            <a:custGeom>
              <a:avLst/>
              <a:gdLst/>
              <a:ahLst/>
              <a:cxnLst/>
              <a:rect r="r" b="b" t="t" l="l"/>
              <a:pathLst>
                <a:path h="3266972" w="5807950">
                  <a:moveTo>
                    <a:pt x="21590" y="0"/>
                  </a:moveTo>
                  <a:lnTo>
                    <a:pt x="5786360" y="0"/>
                  </a:lnTo>
                  <a:cubicBezTo>
                    <a:pt x="5798284" y="0"/>
                    <a:pt x="5807950" y="9666"/>
                    <a:pt x="5807950" y="21590"/>
                  </a:cubicBezTo>
                  <a:lnTo>
                    <a:pt x="5807950" y="3245382"/>
                  </a:lnTo>
                  <a:cubicBezTo>
                    <a:pt x="5807950" y="3257306"/>
                    <a:pt x="5798284" y="3266972"/>
                    <a:pt x="5786360" y="3266972"/>
                  </a:cubicBezTo>
                  <a:lnTo>
                    <a:pt x="21590" y="3266972"/>
                  </a:lnTo>
                  <a:cubicBezTo>
                    <a:pt x="15864" y="3266972"/>
                    <a:pt x="10372" y="3264697"/>
                    <a:pt x="6324" y="3260648"/>
                  </a:cubicBezTo>
                  <a:cubicBezTo>
                    <a:pt x="2275" y="3256599"/>
                    <a:pt x="0" y="3251108"/>
                    <a:pt x="0" y="3245382"/>
                  </a:cubicBezTo>
                  <a:lnTo>
                    <a:pt x="0" y="21590"/>
                  </a:lnTo>
                  <a:cubicBezTo>
                    <a:pt x="0" y="9666"/>
                    <a:pt x="9666" y="0"/>
                    <a:pt x="21590" y="0"/>
                  </a:cubicBezTo>
                  <a:close/>
                </a:path>
              </a:pathLst>
            </a:custGeom>
            <a:solidFill>
              <a:srgbClr val="FFFFFF"/>
            </a:solidFill>
            <a:ln w="76200" cap="rnd">
              <a:solidFill>
                <a:srgbClr val="731F7D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807950" cy="3305072"/>
            </a:xfrm>
            <a:prstGeom prst="rect">
              <a:avLst/>
            </a:prstGeom>
          </p:spPr>
          <p:txBody>
            <a:bodyPr anchor="ctr" rtlCol="false" tIns="42129" lIns="42129" bIns="42129" rIns="42129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354015" y="3035797"/>
            <a:ext cx="2356759" cy="2356759"/>
            <a:chOff x="0" y="0"/>
            <a:chExt cx="3142345" cy="3142345"/>
          </a:xfrm>
        </p:grpSpPr>
        <p:grpSp>
          <p:nvGrpSpPr>
            <p:cNvPr name="Group 6" id="6"/>
            <p:cNvGrpSpPr/>
            <p:nvPr/>
          </p:nvGrpSpPr>
          <p:grpSpPr>
            <a:xfrm rot="0">
              <a:off x="0" y="0"/>
              <a:ext cx="3142345" cy="3142345"/>
              <a:chOff x="0" y="0"/>
              <a:chExt cx="812800" cy="8128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0" cap="sq">
                <a:solidFill>
                  <a:srgbClr val="731F7D"/>
                </a:solidFill>
                <a:prstDash val="solid"/>
                <a:miter/>
              </a:ln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76200" y="66675"/>
                <a:ext cx="660400" cy="6699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52"/>
                  </a:lnSpc>
                </a:pPr>
              </a:p>
            </p:txBody>
          </p:sp>
        </p:grpSp>
        <p:sp>
          <p:nvSpPr>
            <p:cNvPr name="TextBox 9" id="9"/>
            <p:cNvSpPr txBox="true"/>
            <p:nvPr/>
          </p:nvSpPr>
          <p:spPr>
            <a:xfrm rot="0">
              <a:off x="504775" y="1148467"/>
              <a:ext cx="2132796" cy="8454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12"/>
                </a:lnSpc>
              </a:pPr>
              <a:r>
                <a:rPr lang="en-US" sz="2129" b="true">
                  <a:solidFill>
                    <a:srgbClr val="000000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CONTACT CREATATED</a:t>
              </a: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0" y="582930"/>
            <a:ext cx="18288000" cy="901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80"/>
              </a:lnSpc>
            </a:pPr>
            <a:r>
              <a:rPr lang="en-US" sz="6000" b="true">
                <a:solidFill>
                  <a:srgbClr val="17013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States order respected</a:t>
            </a:r>
          </a:p>
        </p:txBody>
      </p:sp>
      <p:sp>
        <p:nvSpPr>
          <p:cNvPr name="AutoShape 11" id="11"/>
          <p:cNvSpPr/>
          <p:nvPr/>
        </p:nvSpPr>
        <p:spPr>
          <a:xfrm>
            <a:off x="2532395" y="5392556"/>
            <a:ext cx="0" cy="918337"/>
          </a:xfrm>
          <a:prstGeom prst="line">
            <a:avLst/>
          </a:prstGeom>
          <a:ln cap="flat" w="38100">
            <a:solidFill>
              <a:srgbClr val="4D1354"/>
            </a:solidFill>
            <a:prstDash val="solid"/>
            <a:headEnd type="none" len="sm" w="sm"/>
            <a:tailEnd type="triangle" len="med" w="lg"/>
          </a:ln>
        </p:spPr>
      </p:sp>
      <p:grpSp>
        <p:nvGrpSpPr>
          <p:cNvPr name="Group 12" id="12"/>
          <p:cNvGrpSpPr/>
          <p:nvPr/>
        </p:nvGrpSpPr>
        <p:grpSpPr>
          <a:xfrm rot="0">
            <a:off x="1354015" y="6310894"/>
            <a:ext cx="2356759" cy="2356759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solidFill>
                <a:srgbClr val="731F7D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52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732597" y="7172244"/>
            <a:ext cx="1599597" cy="6340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2"/>
              </a:lnSpc>
            </a:pPr>
            <a:r>
              <a:rPr lang="en-US" sz="2129" b="true">
                <a:solidFill>
                  <a:srgbClr val="00000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INTERVIEW SET</a:t>
            </a:r>
          </a:p>
        </p:txBody>
      </p:sp>
      <p:sp>
        <p:nvSpPr>
          <p:cNvPr name="AutoShape 16" id="16"/>
          <p:cNvSpPr/>
          <p:nvPr/>
        </p:nvSpPr>
        <p:spPr>
          <a:xfrm flipV="true">
            <a:off x="3710774" y="5562692"/>
            <a:ext cx="906024" cy="1926581"/>
          </a:xfrm>
          <a:prstGeom prst="line">
            <a:avLst/>
          </a:prstGeom>
          <a:ln cap="flat" w="38100">
            <a:solidFill>
              <a:srgbClr val="4D1354"/>
            </a:solidFill>
            <a:prstDash val="solid"/>
            <a:headEnd type="none" len="sm" w="sm"/>
            <a:tailEnd type="triangle" len="med" w="lg"/>
          </a:ln>
        </p:spPr>
      </p:sp>
      <p:grpSp>
        <p:nvGrpSpPr>
          <p:cNvPr name="Group 17" id="17"/>
          <p:cNvGrpSpPr/>
          <p:nvPr/>
        </p:nvGrpSpPr>
        <p:grpSpPr>
          <a:xfrm rot="0">
            <a:off x="4616798" y="4384312"/>
            <a:ext cx="2356759" cy="2356759"/>
            <a:chOff x="0" y="0"/>
            <a:chExt cx="3142345" cy="3142345"/>
          </a:xfrm>
        </p:grpSpPr>
        <p:grpSp>
          <p:nvGrpSpPr>
            <p:cNvPr name="Group 18" id="18"/>
            <p:cNvGrpSpPr/>
            <p:nvPr/>
          </p:nvGrpSpPr>
          <p:grpSpPr>
            <a:xfrm rot="0">
              <a:off x="0" y="0"/>
              <a:ext cx="3142345" cy="3142345"/>
              <a:chOff x="0" y="0"/>
              <a:chExt cx="812800" cy="812800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0" cap="sq">
                <a:solidFill>
                  <a:srgbClr val="731F7D"/>
                </a:solidFill>
                <a:prstDash val="solid"/>
                <a:miter/>
              </a:ln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76200" y="66675"/>
                <a:ext cx="660400" cy="6699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52"/>
                  </a:lnSpc>
                </a:pPr>
              </a:p>
            </p:txBody>
          </p:sp>
        </p:grpSp>
        <p:sp>
          <p:nvSpPr>
            <p:cNvPr name="TextBox 21" id="21"/>
            <p:cNvSpPr txBox="true"/>
            <p:nvPr/>
          </p:nvSpPr>
          <p:spPr>
            <a:xfrm rot="0">
              <a:off x="504775" y="1148467"/>
              <a:ext cx="2132796" cy="8454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12"/>
                </a:lnSpc>
              </a:pPr>
              <a:r>
                <a:rPr lang="en-US" sz="2129" b="true">
                  <a:solidFill>
                    <a:srgbClr val="000000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INTERVIEW COMPLETED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7965621" y="6741071"/>
            <a:ext cx="2356759" cy="2356759"/>
            <a:chOff x="0" y="0"/>
            <a:chExt cx="3142345" cy="3142345"/>
          </a:xfrm>
        </p:grpSpPr>
        <p:grpSp>
          <p:nvGrpSpPr>
            <p:cNvPr name="Group 23" id="23"/>
            <p:cNvGrpSpPr/>
            <p:nvPr/>
          </p:nvGrpSpPr>
          <p:grpSpPr>
            <a:xfrm rot="0">
              <a:off x="0" y="0"/>
              <a:ext cx="3142345" cy="3142345"/>
              <a:chOff x="0" y="0"/>
              <a:chExt cx="812800" cy="812800"/>
            </a:xfrm>
          </p:grpSpPr>
          <p:sp>
            <p:nvSpPr>
              <p:cNvPr name="Freeform 24" id="2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0" cap="sq">
                <a:solidFill>
                  <a:srgbClr val="731F7D"/>
                </a:solidFill>
                <a:prstDash val="solid"/>
                <a:miter/>
              </a:ln>
            </p:spPr>
          </p:sp>
          <p:sp>
            <p:nvSpPr>
              <p:cNvPr name="TextBox 25" id="25"/>
              <p:cNvSpPr txBox="true"/>
              <p:nvPr/>
            </p:nvSpPr>
            <p:spPr>
              <a:xfrm>
                <a:off x="76200" y="66675"/>
                <a:ext cx="660400" cy="6699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52"/>
                  </a:lnSpc>
                </a:pPr>
              </a:p>
            </p:txBody>
          </p:sp>
        </p:grpSp>
        <p:sp>
          <p:nvSpPr>
            <p:cNvPr name="TextBox 26" id="26"/>
            <p:cNvSpPr txBox="true"/>
            <p:nvPr/>
          </p:nvSpPr>
          <p:spPr>
            <a:xfrm rot="0">
              <a:off x="504775" y="1148467"/>
              <a:ext cx="2132796" cy="8454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12"/>
                </a:lnSpc>
              </a:pPr>
              <a:r>
                <a:rPr lang="en-US" sz="2129" b="true">
                  <a:solidFill>
                    <a:srgbClr val="000000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INTERNSHIP DECLINED</a:t>
              </a: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11141215" y="4384312"/>
            <a:ext cx="2356759" cy="2356759"/>
            <a:chOff x="0" y="0"/>
            <a:chExt cx="3142345" cy="3142345"/>
          </a:xfrm>
        </p:grpSpPr>
        <p:grpSp>
          <p:nvGrpSpPr>
            <p:cNvPr name="Group 28" id="28"/>
            <p:cNvGrpSpPr/>
            <p:nvPr/>
          </p:nvGrpSpPr>
          <p:grpSpPr>
            <a:xfrm rot="0">
              <a:off x="0" y="0"/>
              <a:ext cx="3142345" cy="3142345"/>
              <a:chOff x="0" y="0"/>
              <a:chExt cx="812800" cy="812800"/>
            </a:xfrm>
          </p:grpSpPr>
          <p:sp>
            <p:nvSpPr>
              <p:cNvPr name="Freeform 29" id="2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0" cap="sq">
                <a:solidFill>
                  <a:srgbClr val="731F7D"/>
                </a:solidFill>
                <a:prstDash val="solid"/>
                <a:miter/>
              </a:ln>
            </p:spPr>
          </p:sp>
          <p:sp>
            <p:nvSpPr>
              <p:cNvPr name="TextBox 30" id="30"/>
              <p:cNvSpPr txBox="true"/>
              <p:nvPr/>
            </p:nvSpPr>
            <p:spPr>
              <a:xfrm>
                <a:off x="76200" y="66675"/>
                <a:ext cx="660400" cy="6699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52"/>
                  </a:lnSpc>
                </a:pPr>
              </a:p>
            </p:txBody>
          </p:sp>
        </p:grpSp>
        <p:sp>
          <p:nvSpPr>
            <p:cNvPr name="TextBox 31" id="31"/>
            <p:cNvSpPr txBox="true"/>
            <p:nvPr/>
          </p:nvSpPr>
          <p:spPr>
            <a:xfrm rot="0">
              <a:off x="504775" y="1148467"/>
              <a:ext cx="2132796" cy="8454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12"/>
                </a:lnSpc>
              </a:pPr>
              <a:r>
                <a:rPr lang="en-US" sz="2129" b="true">
                  <a:solidFill>
                    <a:srgbClr val="000000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INTERNSHIP FIRST HALF</a:t>
              </a: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7879581" y="2508031"/>
            <a:ext cx="2356759" cy="2356759"/>
            <a:chOff x="0" y="0"/>
            <a:chExt cx="3142345" cy="3142345"/>
          </a:xfrm>
        </p:grpSpPr>
        <p:grpSp>
          <p:nvGrpSpPr>
            <p:cNvPr name="Group 33" id="33"/>
            <p:cNvGrpSpPr/>
            <p:nvPr/>
          </p:nvGrpSpPr>
          <p:grpSpPr>
            <a:xfrm rot="0">
              <a:off x="0" y="0"/>
              <a:ext cx="3142345" cy="3142345"/>
              <a:chOff x="0" y="0"/>
              <a:chExt cx="812800" cy="812800"/>
            </a:xfrm>
          </p:grpSpPr>
          <p:sp>
            <p:nvSpPr>
              <p:cNvPr name="Freeform 34" id="3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0" cap="sq">
                <a:solidFill>
                  <a:srgbClr val="731F7D"/>
                </a:solidFill>
                <a:prstDash val="solid"/>
                <a:miter/>
              </a:ln>
            </p:spPr>
          </p:sp>
          <p:sp>
            <p:nvSpPr>
              <p:cNvPr name="TextBox 35" id="35"/>
              <p:cNvSpPr txBox="true"/>
              <p:nvPr/>
            </p:nvSpPr>
            <p:spPr>
              <a:xfrm>
                <a:off x="76200" y="66675"/>
                <a:ext cx="660400" cy="6699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52"/>
                  </a:lnSpc>
                </a:pPr>
              </a:p>
            </p:txBody>
          </p:sp>
        </p:grpSp>
        <p:sp>
          <p:nvSpPr>
            <p:cNvPr name="TextBox 36" id="36"/>
            <p:cNvSpPr txBox="true"/>
            <p:nvPr/>
          </p:nvSpPr>
          <p:spPr>
            <a:xfrm rot="0">
              <a:off x="504775" y="1148467"/>
              <a:ext cx="2132796" cy="8454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12"/>
                </a:lnSpc>
              </a:pPr>
              <a:r>
                <a:rPr lang="en-US" sz="2129" b="true">
                  <a:solidFill>
                    <a:srgbClr val="000000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INTERNSHIP ACCEPTED</a:t>
              </a:r>
            </a:p>
          </p:txBody>
        </p:sp>
      </p:grpSp>
      <p:sp>
        <p:nvSpPr>
          <p:cNvPr name="AutoShape 37" id="37"/>
          <p:cNvSpPr/>
          <p:nvPr/>
        </p:nvSpPr>
        <p:spPr>
          <a:xfrm>
            <a:off x="5795178" y="6741071"/>
            <a:ext cx="2170443" cy="1178379"/>
          </a:xfrm>
          <a:prstGeom prst="line">
            <a:avLst/>
          </a:prstGeom>
          <a:ln cap="flat" w="38100">
            <a:solidFill>
              <a:srgbClr val="4D1354"/>
            </a:solidFill>
            <a:prstDash val="solid"/>
            <a:headEnd type="none" len="sm" w="sm"/>
            <a:tailEnd type="triangle" len="med" w="lg"/>
          </a:ln>
        </p:spPr>
      </p:sp>
      <p:grpSp>
        <p:nvGrpSpPr>
          <p:cNvPr name="Group 38" id="38"/>
          <p:cNvGrpSpPr/>
          <p:nvPr/>
        </p:nvGrpSpPr>
        <p:grpSpPr>
          <a:xfrm rot="0">
            <a:off x="15132688" y="4384312"/>
            <a:ext cx="2356759" cy="2356759"/>
            <a:chOff x="0" y="0"/>
            <a:chExt cx="3142345" cy="3142345"/>
          </a:xfrm>
        </p:grpSpPr>
        <p:grpSp>
          <p:nvGrpSpPr>
            <p:cNvPr name="Group 39" id="39"/>
            <p:cNvGrpSpPr/>
            <p:nvPr/>
          </p:nvGrpSpPr>
          <p:grpSpPr>
            <a:xfrm rot="0">
              <a:off x="0" y="0"/>
              <a:ext cx="3142345" cy="3142345"/>
              <a:chOff x="0" y="0"/>
              <a:chExt cx="812800" cy="812800"/>
            </a:xfrm>
          </p:grpSpPr>
          <p:sp>
            <p:nvSpPr>
              <p:cNvPr name="Freeform 40" id="4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0" cap="sq">
                <a:solidFill>
                  <a:srgbClr val="731F7D"/>
                </a:solidFill>
                <a:prstDash val="solid"/>
                <a:miter/>
              </a:ln>
            </p:spPr>
          </p:sp>
          <p:sp>
            <p:nvSpPr>
              <p:cNvPr name="TextBox 41" id="41"/>
              <p:cNvSpPr txBox="true"/>
              <p:nvPr/>
            </p:nvSpPr>
            <p:spPr>
              <a:xfrm>
                <a:off x="76200" y="66675"/>
                <a:ext cx="660400" cy="6699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52"/>
                  </a:lnSpc>
                </a:pPr>
              </a:p>
            </p:txBody>
          </p:sp>
        </p:grpSp>
        <p:sp>
          <p:nvSpPr>
            <p:cNvPr name="TextBox 42" id="42"/>
            <p:cNvSpPr txBox="true"/>
            <p:nvPr/>
          </p:nvSpPr>
          <p:spPr>
            <a:xfrm rot="0">
              <a:off x="504775" y="1148467"/>
              <a:ext cx="2132796" cy="8454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12"/>
                </a:lnSpc>
              </a:pPr>
              <a:r>
                <a:rPr lang="en-US" sz="2129" b="true">
                  <a:solidFill>
                    <a:srgbClr val="000000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INTERNSHIP COMPLETED</a:t>
              </a:r>
            </a:p>
          </p:txBody>
        </p:sp>
      </p:grpSp>
      <p:sp>
        <p:nvSpPr>
          <p:cNvPr name="AutoShape 43" id="43"/>
          <p:cNvSpPr/>
          <p:nvPr/>
        </p:nvSpPr>
        <p:spPr>
          <a:xfrm flipV="true">
            <a:off x="5795178" y="3686411"/>
            <a:ext cx="2084403" cy="697902"/>
          </a:xfrm>
          <a:prstGeom prst="line">
            <a:avLst/>
          </a:prstGeom>
          <a:ln cap="flat" w="38100">
            <a:solidFill>
              <a:srgbClr val="4D1354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44" id="44"/>
          <p:cNvSpPr/>
          <p:nvPr/>
        </p:nvSpPr>
        <p:spPr>
          <a:xfrm>
            <a:off x="10236340" y="3686411"/>
            <a:ext cx="1804271" cy="697902"/>
          </a:xfrm>
          <a:prstGeom prst="line">
            <a:avLst/>
          </a:prstGeom>
          <a:ln cap="flat" w="38100">
            <a:solidFill>
              <a:srgbClr val="4D1354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45" id="45"/>
          <p:cNvSpPr/>
          <p:nvPr/>
        </p:nvSpPr>
        <p:spPr>
          <a:xfrm>
            <a:off x="13497974" y="5562692"/>
            <a:ext cx="1634714" cy="0"/>
          </a:xfrm>
          <a:prstGeom prst="line">
            <a:avLst/>
          </a:prstGeom>
          <a:ln cap="flat" w="38100">
            <a:solidFill>
              <a:srgbClr val="4D1354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46" id="46"/>
          <p:cNvSpPr/>
          <p:nvPr/>
        </p:nvSpPr>
        <p:spPr>
          <a:xfrm>
            <a:off x="2532395" y="2198122"/>
            <a:ext cx="0" cy="837675"/>
          </a:xfrm>
          <a:prstGeom prst="line">
            <a:avLst/>
          </a:prstGeom>
          <a:ln cap="flat" w="38100">
            <a:solidFill>
              <a:srgbClr val="4D1354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47" id="47"/>
          <p:cNvSpPr/>
          <p:nvPr/>
        </p:nvSpPr>
        <p:spPr>
          <a:xfrm>
            <a:off x="16311067" y="6741071"/>
            <a:ext cx="0" cy="639587"/>
          </a:xfrm>
          <a:prstGeom prst="line">
            <a:avLst/>
          </a:prstGeom>
          <a:ln cap="flat" w="38100">
            <a:solidFill>
              <a:srgbClr val="4D1354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48" id="48"/>
          <p:cNvSpPr/>
          <p:nvPr/>
        </p:nvSpPr>
        <p:spPr>
          <a:xfrm>
            <a:off x="10322379" y="7919451"/>
            <a:ext cx="818836" cy="0"/>
          </a:xfrm>
          <a:prstGeom prst="line">
            <a:avLst/>
          </a:prstGeom>
          <a:ln cap="flat" w="38100">
            <a:solidFill>
              <a:srgbClr val="4D1354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Freeform 49" id="49"/>
          <p:cNvSpPr/>
          <p:nvPr/>
        </p:nvSpPr>
        <p:spPr>
          <a:xfrm flipH="false" flipV="false" rot="0">
            <a:off x="5573441" y="5995763"/>
            <a:ext cx="443475" cy="630261"/>
          </a:xfrm>
          <a:custGeom>
            <a:avLst/>
            <a:gdLst/>
            <a:ahLst/>
            <a:cxnLst/>
            <a:rect r="r" b="b" t="t" l="l"/>
            <a:pathLst>
              <a:path h="630261" w="443475">
                <a:moveTo>
                  <a:pt x="0" y="0"/>
                </a:moveTo>
                <a:lnTo>
                  <a:pt x="443474" y="0"/>
                </a:lnTo>
                <a:lnTo>
                  <a:pt x="443474" y="630261"/>
                </a:lnTo>
                <a:lnTo>
                  <a:pt x="0" y="6302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0" id="50"/>
          <p:cNvSpPr/>
          <p:nvPr/>
        </p:nvSpPr>
        <p:spPr>
          <a:xfrm flipH="false" flipV="false" rot="0">
            <a:off x="12097857" y="5995763"/>
            <a:ext cx="443475" cy="630261"/>
          </a:xfrm>
          <a:custGeom>
            <a:avLst/>
            <a:gdLst/>
            <a:ahLst/>
            <a:cxnLst/>
            <a:rect r="r" b="b" t="t" l="l"/>
            <a:pathLst>
              <a:path h="630261" w="443475">
                <a:moveTo>
                  <a:pt x="0" y="0"/>
                </a:moveTo>
                <a:lnTo>
                  <a:pt x="443475" y="0"/>
                </a:lnTo>
                <a:lnTo>
                  <a:pt x="443475" y="630261"/>
                </a:lnTo>
                <a:lnTo>
                  <a:pt x="0" y="6302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1" id="51"/>
          <p:cNvSpPr/>
          <p:nvPr/>
        </p:nvSpPr>
        <p:spPr>
          <a:xfrm flipH="false" flipV="false" rot="0">
            <a:off x="16089330" y="5995763"/>
            <a:ext cx="443475" cy="630261"/>
          </a:xfrm>
          <a:custGeom>
            <a:avLst/>
            <a:gdLst/>
            <a:ahLst/>
            <a:cxnLst/>
            <a:rect r="r" b="b" t="t" l="l"/>
            <a:pathLst>
              <a:path h="630261" w="443475">
                <a:moveTo>
                  <a:pt x="0" y="0"/>
                </a:moveTo>
                <a:lnTo>
                  <a:pt x="443475" y="0"/>
                </a:lnTo>
                <a:lnTo>
                  <a:pt x="443475" y="630261"/>
                </a:lnTo>
                <a:lnTo>
                  <a:pt x="0" y="6302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23925" y="0"/>
            <a:ext cx="15440150" cy="10287000"/>
          </a:xfrm>
          <a:custGeom>
            <a:avLst/>
            <a:gdLst/>
            <a:ahLst/>
            <a:cxnLst/>
            <a:rect r="r" b="b" t="t" l="l"/>
            <a:pathLst>
              <a:path h="10287000" w="15440150">
                <a:moveTo>
                  <a:pt x="0" y="0"/>
                </a:moveTo>
                <a:lnTo>
                  <a:pt x="15440150" y="0"/>
                </a:lnTo>
                <a:lnTo>
                  <a:pt x="1544015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094169">
            <a:off x="14384534" y="-1924517"/>
            <a:ext cx="6176663" cy="5906434"/>
          </a:xfrm>
          <a:custGeom>
            <a:avLst/>
            <a:gdLst/>
            <a:ahLst/>
            <a:cxnLst/>
            <a:rect r="r" b="b" t="t" l="l"/>
            <a:pathLst>
              <a:path h="5906434" w="6176663">
                <a:moveTo>
                  <a:pt x="0" y="0"/>
                </a:moveTo>
                <a:lnTo>
                  <a:pt x="6176662" y="0"/>
                </a:lnTo>
                <a:lnTo>
                  <a:pt x="6176662" y="5906434"/>
                </a:lnTo>
                <a:lnTo>
                  <a:pt x="0" y="59064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9440951">
            <a:off x="-1847339" y="8662945"/>
            <a:ext cx="2207918" cy="2092002"/>
          </a:xfrm>
          <a:custGeom>
            <a:avLst/>
            <a:gdLst/>
            <a:ahLst/>
            <a:cxnLst/>
            <a:rect r="r" b="b" t="t" l="l"/>
            <a:pathLst>
              <a:path h="2092002" w="2207918">
                <a:moveTo>
                  <a:pt x="0" y="0"/>
                </a:moveTo>
                <a:lnTo>
                  <a:pt x="2207919" y="0"/>
                </a:lnTo>
                <a:lnTo>
                  <a:pt x="2207919" y="2092002"/>
                </a:lnTo>
                <a:lnTo>
                  <a:pt x="0" y="20920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310848" y="4896195"/>
            <a:ext cx="4068901" cy="2069585"/>
            <a:chOff x="0" y="0"/>
            <a:chExt cx="1292212" cy="65726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292212" cy="657264"/>
            </a:xfrm>
            <a:custGeom>
              <a:avLst/>
              <a:gdLst/>
              <a:ahLst/>
              <a:cxnLst/>
              <a:rect r="r" b="b" t="t" l="l"/>
              <a:pathLst>
                <a:path h="657264" w="1292212">
                  <a:moveTo>
                    <a:pt x="97038" y="0"/>
                  </a:moveTo>
                  <a:lnTo>
                    <a:pt x="1195174" y="0"/>
                  </a:lnTo>
                  <a:cubicBezTo>
                    <a:pt x="1248767" y="0"/>
                    <a:pt x="1292212" y="43445"/>
                    <a:pt x="1292212" y="97038"/>
                  </a:cubicBezTo>
                  <a:lnTo>
                    <a:pt x="1292212" y="560226"/>
                  </a:lnTo>
                  <a:cubicBezTo>
                    <a:pt x="1292212" y="613819"/>
                    <a:pt x="1248767" y="657264"/>
                    <a:pt x="1195174" y="657264"/>
                  </a:cubicBezTo>
                  <a:lnTo>
                    <a:pt x="97038" y="657264"/>
                  </a:lnTo>
                  <a:cubicBezTo>
                    <a:pt x="43445" y="657264"/>
                    <a:pt x="0" y="613819"/>
                    <a:pt x="0" y="560226"/>
                  </a:cubicBezTo>
                  <a:lnTo>
                    <a:pt x="0" y="97038"/>
                  </a:lnTo>
                  <a:cubicBezTo>
                    <a:pt x="0" y="43445"/>
                    <a:pt x="43445" y="0"/>
                    <a:pt x="9703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rnd">
              <a:solidFill>
                <a:srgbClr val="731F7D"/>
              </a:solidFill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1292212" cy="695364"/>
            </a:xfrm>
            <a:prstGeom prst="rect">
              <a:avLst/>
            </a:prstGeom>
          </p:spPr>
          <p:txBody>
            <a:bodyPr anchor="ctr" rtlCol="false" tIns="42129" lIns="42129" bIns="42129" rIns="42129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6689329" y="4896195"/>
            <a:ext cx="4068901" cy="2069585"/>
            <a:chOff x="0" y="0"/>
            <a:chExt cx="1292212" cy="65726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292212" cy="657264"/>
            </a:xfrm>
            <a:custGeom>
              <a:avLst/>
              <a:gdLst/>
              <a:ahLst/>
              <a:cxnLst/>
              <a:rect r="r" b="b" t="t" l="l"/>
              <a:pathLst>
                <a:path h="657264" w="1292212">
                  <a:moveTo>
                    <a:pt x="97038" y="0"/>
                  </a:moveTo>
                  <a:lnTo>
                    <a:pt x="1195174" y="0"/>
                  </a:lnTo>
                  <a:cubicBezTo>
                    <a:pt x="1248767" y="0"/>
                    <a:pt x="1292212" y="43445"/>
                    <a:pt x="1292212" y="97038"/>
                  </a:cubicBezTo>
                  <a:lnTo>
                    <a:pt x="1292212" y="560226"/>
                  </a:lnTo>
                  <a:cubicBezTo>
                    <a:pt x="1292212" y="613819"/>
                    <a:pt x="1248767" y="657264"/>
                    <a:pt x="1195174" y="657264"/>
                  </a:cubicBezTo>
                  <a:lnTo>
                    <a:pt x="97038" y="657264"/>
                  </a:lnTo>
                  <a:cubicBezTo>
                    <a:pt x="43445" y="657264"/>
                    <a:pt x="0" y="613819"/>
                    <a:pt x="0" y="560226"/>
                  </a:cubicBezTo>
                  <a:lnTo>
                    <a:pt x="0" y="97038"/>
                  </a:lnTo>
                  <a:cubicBezTo>
                    <a:pt x="0" y="43445"/>
                    <a:pt x="43445" y="0"/>
                    <a:pt x="9703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rnd">
              <a:solidFill>
                <a:srgbClr val="731F7D"/>
              </a:solidFill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1292212" cy="695364"/>
            </a:xfrm>
            <a:prstGeom prst="rect">
              <a:avLst/>
            </a:prstGeom>
          </p:spPr>
          <p:txBody>
            <a:bodyPr anchor="ctr" rtlCol="false" tIns="42129" lIns="42129" bIns="42129" rIns="42129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2063155" y="4896195"/>
            <a:ext cx="4068901" cy="2069585"/>
            <a:chOff x="0" y="0"/>
            <a:chExt cx="1292212" cy="657264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292212" cy="657264"/>
            </a:xfrm>
            <a:custGeom>
              <a:avLst/>
              <a:gdLst/>
              <a:ahLst/>
              <a:cxnLst/>
              <a:rect r="r" b="b" t="t" l="l"/>
              <a:pathLst>
                <a:path h="657264" w="1292212">
                  <a:moveTo>
                    <a:pt x="97038" y="0"/>
                  </a:moveTo>
                  <a:lnTo>
                    <a:pt x="1195174" y="0"/>
                  </a:lnTo>
                  <a:cubicBezTo>
                    <a:pt x="1248767" y="0"/>
                    <a:pt x="1292212" y="43445"/>
                    <a:pt x="1292212" y="97038"/>
                  </a:cubicBezTo>
                  <a:lnTo>
                    <a:pt x="1292212" y="560226"/>
                  </a:lnTo>
                  <a:cubicBezTo>
                    <a:pt x="1292212" y="613819"/>
                    <a:pt x="1248767" y="657264"/>
                    <a:pt x="1195174" y="657264"/>
                  </a:cubicBezTo>
                  <a:lnTo>
                    <a:pt x="97038" y="657264"/>
                  </a:lnTo>
                  <a:cubicBezTo>
                    <a:pt x="43445" y="657264"/>
                    <a:pt x="0" y="613819"/>
                    <a:pt x="0" y="560226"/>
                  </a:cubicBezTo>
                  <a:lnTo>
                    <a:pt x="0" y="97038"/>
                  </a:lnTo>
                  <a:cubicBezTo>
                    <a:pt x="0" y="43445"/>
                    <a:pt x="43445" y="0"/>
                    <a:pt x="9703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rnd">
              <a:solidFill>
                <a:srgbClr val="731F7D"/>
              </a:solidFill>
              <a:prstDash val="solid"/>
              <a:round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1292212" cy="695364"/>
            </a:xfrm>
            <a:prstGeom prst="rect">
              <a:avLst/>
            </a:prstGeom>
          </p:spPr>
          <p:txBody>
            <a:bodyPr anchor="ctr" rtlCol="false" tIns="42129" lIns="42129" bIns="42129" rIns="42129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-3339122">
            <a:off x="9046" y="-4303057"/>
            <a:ext cx="6861060" cy="6560888"/>
          </a:xfrm>
          <a:custGeom>
            <a:avLst/>
            <a:gdLst/>
            <a:ahLst/>
            <a:cxnLst/>
            <a:rect r="r" b="b" t="t" l="l"/>
            <a:pathLst>
              <a:path h="6560888" w="6861060">
                <a:moveTo>
                  <a:pt x="0" y="0"/>
                </a:moveTo>
                <a:lnTo>
                  <a:pt x="6861059" y="0"/>
                </a:lnTo>
                <a:lnTo>
                  <a:pt x="6861059" y="6560888"/>
                </a:lnTo>
                <a:lnTo>
                  <a:pt x="0" y="65608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-394911">
            <a:off x="15463323" y="9340067"/>
            <a:ext cx="5163362" cy="4892285"/>
          </a:xfrm>
          <a:custGeom>
            <a:avLst/>
            <a:gdLst/>
            <a:ahLst/>
            <a:cxnLst/>
            <a:rect r="r" b="b" t="t" l="l"/>
            <a:pathLst>
              <a:path h="4892285" w="5163362">
                <a:moveTo>
                  <a:pt x="0" y="0"/>
                </a:moveTo>
                <a:lnTo>
                  <a:pt x="5163362" y="0"/>
                </a:lnTo>
                <a:lnTo>
                  <a:pt x="5163362" y="4892285"/>
                </a:lnTo>
                <a:lnTo>
                  <a:pt x="0" y="489228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671257" y="5427501"/>
            <a:ext cx="3348083" cy="9974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4"/>
              </a:lnSpc>
            </a:pPr>
            <a:r>
              <a:rPr lang="en-US" sz="3317" b="true">
                <a:solidFill>
                  <a:srgbClr val="17013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Validity of system constraints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425105" y="5182626"/>
            <a:ext cx="3348083" cy="14871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4"/>
              </a:lnSpc>
            </a:pPr>
            <a:r>
              <a:rPr lang="en-US" sz="3317" b="true">
                <a:solidFill>
                  <a:srgbClr val="17013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Reachability of matchmaking states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049738" y="5427501"/>
            <a:ext cx="3348083" cy="9974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4"/>
              </a:lnSpc>
            </a:pPr>
            <a:r>
              <a:rPr lang="en-US" sz="3317" b="true">
                <a:solidFill>
                  <a:srgbClr val="17013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States order respected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310848" y="2051137"/>
            <a:ext cx="14742947" cy="10657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8345"/>
              </a:lnSpc>
            </a:pPr>
            <a:r>
              <a:rPr lang="en-US" sz="7072" b="true">
                <a:solidFill>
                  <a:srgbClr val="00000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Matchmaking consistency </a:t>
            </a: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5807950" cy="326697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807950" cy="3266972"/>
            </a:xfrm>
            <a:custGeom>
              <a:avLst/>
              <a:gdLst/>
              <a:ahLst/>
              <a:cxnLst/>
              <a:rect r="r" b="b" t="t" l="l"/>
              <a:pathLst>
                <a:path h="3266972" w="5807950">
                  <a:moveTo>
                    <a:pt x="21590" y="0"/>
                  </a:moveTo>
                  <a:lnTo>
                    <a:pt x="5786360" y="0"/>
                  </a:lnTo>
                  <a:cubicBezTo>
                    <a:pt x="5798284" y="0"/>
                    <a:pt x="5807950" y="9666"/>
                    <a:pt x="5807950" y="21590"/>
                  </a:cubicBezTo>
                  <a:lnTo>
                    <a:pt x="5807950" y="3245382"/>
                  </a:lnTo>
                  <a:cubicBezTo>
                    <a:pt x="5807950" y="3257306"/>
                    <a:pt x="5798284" y="3266972"/>
                    <a:pt x="5786360" y="3266972"/>
                  </a:cubicBezTo>
                  <a:lnTo>
                    <a:pt x="21590" y="3266972"/>
                  </a:lnTo>
                  <a:cubicBezTo>
                    <a:pt x="15864" y="3266972"/>
                    <a:pt x="10372" y="3264697"/>
                    <a:pt x="6324" y="3260648"/>
                  </a:cubicBezTo>
                  <a:cubicBezTo>
                    <a:pt x="2275" y="3256599"/>
                    <a:pt x="0" y="3251108"/>
                    <a:pt x="0" y="3245382"/>
                  </a:cubicBezTo>
                  <a:lnTo>
                    <a:pt x="0" y="21590"/>
                  </a:lnTo>
                  <a:cubicBezTo>
                    <a:pt x="0" y="9666"/>
                    <a:pt x="9666" y="0"/>
                    <a:pt x="21590" y="0"/>
                  </a:cubicBezTo>
                  <a:close/>
                </a:path>
              </a:pathLst>
            </a:custGeom>
            <a:solidFill>
              <a:srgbClr val="FFFFFF"/>
            </a:solidFill>
            <a:ln w="76200" cap="rnd">
              <a:solidFill>
                <a:srgbClr val="731F7D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807950" cy="3305072"/>
            </a:xfrm>
            <a:prstGeom prst="rect">
              <a:avLst/>
            </a:prstGeom>
          </p:spPr>
          <p:txBody>
            <a:bodyPr anchor="ctr" rtlCol="false" tIns="42129" lIns="42129" bIns="42129" rIns="42129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0" y="582930"/>
            <a:ext cx="18288000" cy="901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80"/>
              </a:lnSpc>
            </a:pPr>
            <a:r>
              <a:rPr lang="en-US" sz="6000" b="true">
                <a:solidFill>
                  <a:srgbClr val="17013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Reachability of matchmaking states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861294" y="1680574"/>
            <a:ext cx="3777084" cy="3546549"/>
          </a:xfrm>
          <a:custGeom>
            <a:avLst/>
            <a:gdLst/>
            <a:ahLst/>
            <a:cxnLst/>
            <a:rect r="r" b="b" t="t" l="l"/>
            <a:pathLst>
              <a:path h="3546549" w="3777084">
                <a:moveTo>
                  <a:pt x="0" y="0"/>
                </a:moveTo>
                <a:lnTo>
                  <a:pt x="3777085" y="0"/>
                </a:lnTo>
                <a:lnTo>
                  <a:pt x="3777085" y="3546549"/>
                </a:lnTo>
                <a:lnTo>
                  <a:pt x="0" y="35465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743" t="-10731" r="-192327" b="0"/>
            </a:stretch>
          </a:blipFill>
          <a:ln w="38100" cap="sq">
            <a:solidFill>
              <a:srgbClr val="731F7D"/>
            </a:solidFill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7212128" y="1707048"/>
            <a:ext cx="3778305" cy="3618327"/>
          </a:xfrm>
          <a:custGeom>
            <a:avLst/>
            <a:gdLst/>
            <a:ahLst/>
            <a:cxnLst/>
            <a:rect r="r" b="b" t="t" l="l"/>
            <a:pathLst>
              <a:path h="3618327" w="3778305">
                <a:moveTo>
                  <a:pt x="0" y="0"/>
                </a:moveTo>
                <a:lnTo>
                  <a:pt x="3778305" y="0"/>
                </a:lnTo>
                <a:lnTo>
                  <a:pt x="3778305" y="3618326"/>
                </a:lnTo>
                <a:lnTo>
                  <a:pt x="0" y="36183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8665" t="-13255" r="0" b="0"/>
            </a:stretch>
          </a:blipFill>
          <a:ln w="38100" cap="sq">
            <a:solidFill>
              <a:srgbClr val="731F7D"/>
            </a:solidFill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1028700" y="5793980"/>
            <a:ext cx="3647877" cy="3464320"/>
          </a:xfrm>
          <a:custGeom>
            <a:avLst/>
            <a:gdLst/>
            <a:ahLst/>
            <a:cxnLst/>
            <a:rect r="r" b="b" t="t" l="l"/>
            <a:pathLst>
              <a:path h="3464320" w="3647877">
                <a:moveTo>
                  <a:pt x="0" y="0"/>
                </a:moveTo>
                <a:lnTo>
                  <a:pt x="3647877" y="0"/>
                </a:lnTo>
                <a:lnTo>
                  <a:pt x="3647877" y="3464320"/>
                </a:lnTo>
                <a:lnTo>
                  <a:pt x="0" y="34643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23099" t="-10996" r="0" b="0"/>
            </a:stretch>
          </a:blipFill>
          <a:ln w="38100" cap="sq">
            <a:solidFill>
              <a:srgbClr val="731F7D"/>
            </a:solidFill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13564183" y="1805299"/>
            <a:ext cx="3695117" cy="3421825"/>
          </a:xfrm>
          <a:custGeom>
            <a:avLst/>
            <a:gdLst/>
            <a:ahLst/>
            <a:cxnLst/>
            <a:rect r="r" b="b" t="t" l="l"/>
            <a:pathLst>
              <a:path h="3421825" w="3695117">
                <a:moveTo>
                  <a:pt x="0" y="0"/>
                </a:moveTo>
                <a:lnTo>
                  <a:pt x="3695117" y="0"/>
                </a:lnTo>
                <a:lnTo>
                  <a:pt x="3695117" y="3421824"/>
                </a:lnTo>
                <a:lnTo>
                  <a:pt x="0" y="34218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3018" t="-10559" r="-190798" b="0"/>
            </a:stretch>
          </a:blipFill>
          <a:ln w="38100" cap="sq">
            <a:solidFill>
              <a:srgbClr val="731F7D"/>
            </a:solidFill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7474458" y="5793980"/>
            <a:ext cx="3473187" cy="3344834"/>
          </a:xfrm>
          <a:custGeom>
            <a:avLst/>
            <a:gdLst/>
            <a:ahLst/>
            <a:cxnLst/>
            <a:rect r="r" b="b" t="t" l="l"/>
            <a:pathLst>
              <a:path h="3344834" w="3473187">
                <a:moveTo>
                  <a:pt x="0" y="0"/>
                </a:moveTo>
                <a:lnTo>
                  <a:pt x="3473187" y="0"/>
                </a:lnTo>
                <a:lnTo>
                  <a:pt x="3473187" y="3344834"/>
                </a:lnTo>
                <a:lnTo>
                  <a:pt x="0" y="334483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3756" t="-10653" r="-201629" b="0"/>
            </a:stretch>
          </a:blipFill>
          <a:ln w="38100" cap="sq">
            <a:solidFill>
              <a:srgbClr val="731F7D"/>
            </a:solidFill>
            <a:prstDash val="solid"/>
            <a:miter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13745526" y="5929471"/>
            <a:ext cx="3513774" cy="3328829"/>
          </a:xfrm>
          <a:custGeom>
            <a:avLst/>
            <a:gdLst/>
            <a:ahLst/>
            <a:cxnLst/>
            <a:rect r="r" b="b" t="t" l="l"/>
            <a:pathLst>
              <a:path h="3328829" w="3513774">
                <a:moveTo>
                  <a:pt x="0" y="0"/>
                </a:moveTo>
                <a:lnTo>
                  <a:pt x="3513774" y="0"/>
                </a:lnTo>
                <a:lnTo>
                  <a:pt x="3513774" y="3328829"/>
                </a:lnTo>
                <a:lnTo>
                  <a:pt x="0" y="332882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21627" t="-11185" r="0" b="0"/>
            </a:stretch>
          </a:blipFill>
          <a:ln w="38100" cap="sq">
            <a:solidFill>
              <a:srgbClr val="731F7D"/>
            </a:solidFill>
            <a:prstDash val="solid"/>
            <a:miter/>
          </a:ln>
        </p:spPr>
      </p:sp>
      <p:sp>
        <p:nvSpPr>
          <p:cNvPr name="TextBox 12" id="12"/>
          <p:cNvSpPr txBox="true"/>
          <p:nvPr/>
        </p:nvSpPr>
        <p:spPr>
          <a:xfrm rot="0">
            <a:off x="861294" y="1707048"/>
            <a:ext cx="596856" cy="455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40"/>
              </a:lnSpc>
            </a:pPr>
            <a:r>
              <a:rPr lang="en-US" sz="3000" b="true">
                <a:solidFill>
                  <a:srgbClr val="4D1354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1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212739" y="1707048"/>
            <a:ext cx="596856" cy="455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40"/>
              </a:lnSpc>
            </a:pPr>
            <a:r>
              <a:rPr lang="en-US" sz="3000" b="true">
                <a:solidFill>
                  <a:srgbClr val="4D1354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2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564183" y="1805299"/>
            <a:ext cx="596856" cy="455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40"/>
              </a:lnSpc>
            </a:pPr>
            <a:r>
              <a:rPr lang="en-US" sz="3000" b="true">
                <a:solidFill>
                  <a:srgbClr val="4D1354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3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28700" y="5793980"/>
            <a:ext cx="596856" cy="455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40"/>
              </a:lnSpc>
            </a:pPr>
            <a:r>
              <a:rPr lang="en-US" sz="3000" b="true">
                <a:solidFill>
                  <a:srgbClr val="4D1354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4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511167" y="5793980"/>
            <a:ext cx="596856" cy="455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40"/>
              </a:lnSpc>
            </a:pPr>
            <a:r>
              <a:rPr lang="en-US" sz="3000" b="true">
                <a:solidFill>
                  <a:srgbClr val="4D1354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5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3786095" y="5929471"/>
            <a:ext cx="596856" cy="455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40"/>
              </a:lnSpc>
            </a:pPr>
            <a:r>
              <a:rPr lang="en-US" sz="3000" b="true">
                <a:solidFill>
                  <a:srgbClr val="4D1354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6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67051" y="9413240"/>
            <a:ext cx="18288000" cy="600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19"/>
              </a:lnSpc>
            </a:pPr>
            <a:r>
              <a:rPr lang="en-US" sz="3999" b="true">
                <a:solidFill>
                  <a:srgbClr val="17013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Successful interview</a:t>
            </a:r>
          </a:p>
        </p:txBody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5807950" cy="326697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807950" cy="3266972"/>
            </a:xfrm>
            <a:custGeom>
              <a:avLst/>
              <a:gdLst/>
              <a:ahLst/>
              <a:cxnLst/>
              <a:rect r="r" b="b" t="t" l="l"/>
              <a:pathLst>
                <a:path h="3266972" w="5807950">
                  <a:moveTo>
                    <a:pt x="21590" y="0"/>
                  </a:moveTo>
                  <a:lnTo>
                    <a:pt x="5786360" y="0"/>
                  </a:lnTo>
                  <a:cubicBezTo>
                    <a:pt x="5798284" y="0"/>
                    <a:pt x="5807950" y="9666"/>
                    <a:pt x="5807950" y="21590"/>
                  </a:cubicBezTo>
                  <a:lnTo>
                    <a:pt x="5807950" y="3245382"/>
                  </a:lnTo>
                  <a:cubicBezTo>
                    <a:pt x="5807950" y="3257306"/>
                    <a:pt x="5798284" y="3266972"/>
                    <a:pt x="5786360" y="3266972"/>
                  </a:cubicBezTo>
                  <a:lnTo>
                    <a:pt x="21590" y="3266972"/>
                  </a:lnTo>
                  <a:cubicBezTo>
                    <a:pt x="15864" y="3266972"/>
                    <a:pt x="10372" y="3264697"/>
                    <a:pt x="6324" y="3260648"/>
                  </a:cubicBezTo>
                  <a:cubicBezTo>
                    <a:pt x="2275" y="3256599"/>
                    <a:pt x="0" y="3251108"/>
                    <a:pt x="0" y="3245382"/>
                  </a:cubicBezTo>
                  <a:lnTo>
                    <a:pt x="0" y="21590"/>
                  </a:lnTo>
                  <a:cubicBezTo>
                    <a:pt x="0" y="9666"/>
                    <a:pt x="9666" y="0"/>
                    <a:pt x="21590" y="0"/>
                  </a:cubicBezTo>
                  <a:close/>
                </a:path>
              </a:pathLst>
            </a:custGeom>
            <a:solidFill>
              <a:srgbClr val="FFFFFF"/>
            </a:solidFill>
            <a:ln w="76200" cap="rnd">
              <a:solidFill>
                <a:srgbClr val="731F7D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807950" cy="3305072"/>
            </a:xfrm>
            <a:prstGeom prst="rect">
              <a:avLst/>
            </a:prstGeom>
          </p:spPr>
          <p:txBody>
            <a:bodyPr anchor="ctr" rtlCol="false" tIns="42129" lIns="42129" bIns="42129" rIns="42129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0" y="582930"/>
            <a:ext cx="18288000" cy="901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80"/>
              </a:lnSpc>
            </a:pPr>
            <a:r>
              <a:rPr lang="en-US" sz="6000" b="true">
                <a:solidFill>
                  <a:srgbClr val="17013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Reachability of matchmaking states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860665" y="2478048"/>
            <a:ext cx="6201812" cy="5823283"/>
            <a:chOff x="0" y="0"/>
            <a:chExt cx="8269083" cy="776437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269083" cy="7764377"/>
            </a:xfrm>
            <a:custGeom>
              <a:avLst/>
              <a:gdLst/>
              <a:ahLst/>
              <a:cxnLst/>
              <a:rect r="r" b="b" t="t" l="l"/>
              <a:pathLst>
                <a:path h="7764377" w="8269083">
                  <a:moveTo>
                    <a:pt x="0" y="0"/>
                  </a:moveTo>
                  <a:lnTo>
                    <a:pt x="8269083" y="0"/>
                  </a:lnTo>
                  <a:lnTo>
                    <a:pt x="8269083" y="7764377"/>
                  </a:lnTo>
                  <a:lnTo>
                    <a:pt x="0" y="77643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22743" t="-10731" r="-192327" b="0"/>
              </a:stretch>
            </a:blipFill>
            <a:ln w="38100" cap="sq">
              <a:solidFill>
                <a:srgbClr val="731F7D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 rot="0">
              <a:off x="0" y="57957"/>
              <a:ext cx="1306683" cy="9967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812"/>
                </a:lnSpc>
              </a:pPr>
              <a:r>
                <a:rPr lang="en-US" sz="4925" b="true">
                  <a:solidFill>
                    <a:srgbClr val="4D1354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1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0357621" y="2478048"/>
            <a:ext cx="6203817" cy="5941139"/>
            <a:chOff x="0" y="0"/>
            <a:chExt cx="8271756" cy="792151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271756" cy="7921518"/>
            </a:xfrm>
            <a:custGeom>
              <a:avLst/>
              <a:gdLst/>
              <a:ahLst/>
              <a:cxnLst/>
              <a:rect r="r" b="b" t="t" l="l"/>
              <a:pathLst>
                <a:path h="7921518" w="8271756">
                  <a:moveTo>
                    <a:pt x="0" y="0"/>
                  </a:moveTo>
                  <a:lnTo>
                    <a:pt x="8271756" y="0"/>
                  </a:lnTo>
                  <a:lnTo>
                    <a:pt x="8271756" y="7921518"/>
                  </a:lnTo>
                  <a:lnTo>
                    <a:pt x="0" y="79215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228665" t="-13255" r="0" b="0"/>
              </a:stretch>
            </a:blipFill>
            <a:ln w="38100" cap="sq">
              <a:solidFill>
                <a:srgbClr val="731F7D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 rot="0">
              <a:off x="1337" y="0"/>
              <a:ext cx="1306683" cy="9967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812"/>
                </a:lnSpc>
              </a:pPr>
              <a:r>
                <a:rPr lang="en-US" sz="4925" b="true">
                  <a:solidFill>
                    <a:srgbClr val="4D1354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2</a:t>
              </a: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67051" y="9413240"/>
            <a:ext cx="18288000" cy="600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19"/>
              </a:lnSpc>
            </a:pPr>
            <a:r>
              <a:rPr lang="en-US" sz="3999" b="true">
                <a:solidFill>
                  <a:srgbClr val="17013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Successful interview</a:t>
            </a:r>
          </a:p>
        </p:txBody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5807950" cy="326697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807950" cy="3266972"/>
            </a:xfrm>
            <a:custGeom>
              <a:avLst/>
              <a:gdLst/>
              <a:ahLst/>
              <a:cxnLst/>
              <a:rect r="r" b="b" t="t" l="l"/>
              <a:pathLst>
                <a:path h="3266972" w="5807950">
                  <a:moveTo>
                    <a:pt x="21590" y="0"/>
                  </a:moveTo>
                  <a:lnTo>
                    <a:pt x="5786360" y="0"/>
                  </a:lnTo>
                  <a:cubicBezTo>
                    <a:pt x="5798284" y="0"/>
                    <a:pt x="5807950" y="9666"/>
                    <a:pt x="5807950" y="21590"/>
                  </a:cubicBezTo>
                  <a:lnTo>
                    <a:pt x="5807950" y="3245382"/>
                  </a:lnTo>
                  <a:cubicBezTo>
                    <a:pt x="5807950" y="3257306"/>
                    <a:pt x="5798284" y="3266972"/>
                    <a:pt x="5786360" y="3266972"/>
                  </a:cubicBezTo>
                  <a:lnTo>
                    <a:pt x="21590" y="3266972"/>
                  </a:lnTo>
                  <a:cubicBezTo>
                    <a:pt x="15864" y="3266972"/>
                    <a:pt x="10372" y="3264697"/>
                    <a:pt x="6324" y="3260648"/>
                  </a:cubicBezTo>
                  <a:cubicBezTo>
                    <a:pt x="2275" y="3256599"/>
                    <a:pt x="0" y="3251108"/>
                    <a:pt x="0" y="3245382"/>
                  </a:cubicBezTo>
                  <a:lnTo>
                    <a:pt x="0" y="21590"/>
                  </a:lnTo>
                  <a:cubicBezTo>
                    <a:pt x="0" y="9666"/>
                    <a:pt x="9666" y="0"/>
                    <a:pt x="21590" y="0"/>
                  </a:cubicBezTo>
                  <a:close/>
                </a:path>
              </a:pathLst>
            </a:custGeom>
            <a:solidFill>
              <a:srgbClr val="FFFFFF"/>
            </a:solidFill>
            <a:ln w="76200" cap="rnd">
              <a:solidFill>
                <a:srgbClr val="731F7D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807950" cy="3305072"/>
            </a:xfrm>
            <a:prstGeom prst="rect">
              <a:avLst/>
            </a:prstGeom>
          </p:spPr>
          <p:txBody>
            <a:bodyPr anchor="ctr" rtlCol="false" tIns="42129" lIns="42129" bIns="42129" rIns="42129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0" y="582930"/>
            <a:ext cx="18288000" cy="901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80"/>
              </a:lnSpc>
            </a:pPr>
            <a:r>
              <a:rPr lang="en-US" sz="6000" b="true">
                <a:solidFill>
                  <a:srgbClr val="17013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Reachability of matchmaking states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7051" y="9413240"/>
            <a:ext cx="18288000" cy="600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19"/>
              </a:lnSpc>
            </a:pPr>
            <a:r>
              <a:rPr lang="en-US" sz="3999" b="true">
                <a:solidFill>
                  <a:srgbClr val="17013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Successful interview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654609" y="2520544"/>
            <a:ext cx="6369754" cy="5898643"/>
            <a:chOff x="0" y="0"/>
            <a:chExt cx="8493005" cy="786485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493005" cy="7864858"/>
            </a:xfrm>
            <a:custGeom>
              <a:avLst/>
              <a:gdLst/>
              <a:ahLst/>
              <a:cxnLst/>
              <a:rect r="r" b="b" t="t" l="l"/>
              <a:pathLst>
                <a:path h="7864858" w="8493005">
                  <a:moveTo>
                    <a:pt x="0" y="0"/>
                  </a:moveTo>
                  <a:lnTo>
                    <a:pt x="8493005" y="0"/>
                  </a:lnTo>
                  <a:lnTo>
                    <a:pt x="8493005" y="7864858"/>
                  </a:lnTo>
                  <a:lnTo>
                    <a:pt x="0" y="78648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23018" t="-10559" r="-190798" b="0"/>
              </a:stretch>
            </a:blipFill>
            <a:ln w="38100" cap="sq">
              <a:solidFill>
                <a:srgbClr val="731F7D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 rot="0">
              <a:off x="0" y="0"/>
              <a:ext cx="1371838" cy="10464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102"/>
                </a:lnSpc>
              </a:pPr>
              <a:r>
                <a:rPr lang="en-US" sz="5171" b="true">
                  <a:solidFill>
                    <a:srgbClr val="4D1354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3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0422523" y="2520544"/>
            <a:ext cx="6211183" cy="5898643"/>
            <a:chOff x="0" y="0"/>
            <a:chExt cx="8281577" cy="786485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281577" cy="7864858"/>
            </a:xfrm>
            <a:custGeom>
              <a:avLst/>
              <a:gdLst/>
              <a:ahLst/>
              <a:cxnLst/>
              <a:rect r="r" b="b" t="t" l="l"/>
              <a:pathLst>
                <a:path h="7864858" w="8281577">
                  <a:moveTo>
                    <a:pt x="0" y="0"/>
                  </a:moveTo>
                  <a:lnTo>
                    <a:pt x="8281577" y="0"/>
                  </a:lnTo>
                  <a:lnTo>
                    <a:pt x="8281577" y="7864858"/>
                  </a:lnTo>
                  <a:lnTo>
                    <a:pt x="0" y="78648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223099" t="-10996" r="0" b="0"/>
              </a:stretch>
            </a:blipFill>
            <a:ln w="38100" cap="sq">
              <a:solidFill>
                <a:srgbClr val="731F7D"/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 rot="0">
              <a:off x="0" y="0"/>
              <a:ext cx="1355010" cy="103363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027"/>
                </a:lnSpc>
              </a:pPr>
              <a:r>
                <a:rPr lang="en-US" sz="5108" b="true">
                  <a:solidFill>
                    <a:srgbClr val="4D1354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4</a:t>
              </a:r>
            </a:p>
          </p:txBody>
        </p:sp>
      </p:grp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5807950" cy="326697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807950" cy="3266972"/>
            </a:xfrm>
            <a:custGeom>
              <a:avLst/>
              <a:gdLst/>
              <a:ahLst/>
              <a:cxnLst/>
              <a:rect r="r" b="b" t="t" l="l"/>
              <a:pathLst>
                <a:path h="3266972" w="5807950">
                  <a:moveTo>
                    <a:pt x="21590" y="0"/>
                  </a:moveTo>
                  <a:lnTo>
                    <a:pt x="5786360" y="0"/>
                  </a:lnTo>
                  <a:cubicBezTo>
                    <a:pt x="5798284" y="0"/>
                    <a:pt x="5807950" y="9666"/>
                    <a:pt x="5807950" y="21590"/>
                  </a:cubicBezTo>
                  <a:lnTo>
                    <a:pt x="5807950" y="3245382"/>
                  </a:lnTo>
                  <a:cubicBezTo>
                    <a:pt x="5807950" y="3257306"/>
                    <a:pt x="5798284" y="3266972"/>
                    <a:pt x="5786360" y="3266972"/>
                  </a:cubicBezTo>
                  <a:lnTo>
                    <a:pt x="21590" y="3266972"/>
                  </a:lnTo>
                  <a:cubicBezTo>
                    <a:pt x="15864" y="3266972"/>
                    <a:pt x="10372" y="3264697"/>
                    <a:pt x="6324" y="3260648"/>
                  </a:cubicBezTo>
                  <a:cubicBezTo>
                    <a:pt x="2275" y="3256599"/>
                    <a:pt x="0" y="3251108"/>
                    <a:pt x="0" y="3245382"/>
                  </a:cubicBezTo>
                  <a:lnTo>
                    <a:pt x="0" y="21590"/>
                  </a:lnTo>
                  <a:cubicBezTo>
                    <a:pt x="0" y="9666"/>
                    <a:pt x="9666" y="0"/>
                    <a:pt x="21590" y="0"/>
                  </a:cubicBezTo>
                  <a:close/>
                </a:path>
              </a:pathLst>
            </a:custGeom>
            <a:solidFill>
              <a:srgbClr val="FFFFFF"/>
            </a:solidFill>
            <a:ln w="76200" cap="rnd">
              <a:solidFill>
                <a:srgbClr val="731F7D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807950" cy="3305072"/>
            </a:xfrm>
            <a:prstGeom prst="rect">
              <a:avLst/>
            </a:prstGeom>
          </p:spPr>
          <p:txBody>
            <a:bodyPr anchor="ctr" rtlCol="false" tIns="42129" lIns="42129" bIns="42129" rIns="42129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0" y="582930"/>
            <a:ext cx="18288000" cy="901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80"/>
              </a:lnSpc>
            </a:pPr>
            <a:r>
              <a:rPr lang="en-US" sz="6000" b="true">
                <a:solidFill>
                  <a:srgbClr val="17013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Reachability of matchmaking states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7051" y="9413240"/>
            <a:ext cx="18288000" cy="600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19"/>
              </a:lnSpc>
            </a:pPr>
            <a:r>
              <a:rPr lang="en-US" sz="3999" b="true">
                <a:solidFill>
                  <a:srgbClr val="17013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Successful interview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811164" y="2499296"/>
            <a:ext cx="6124995" cy="5898643"/>
            <a:chOff x="0" y="0"/>
            <a:chExt cx="8166660" cy="786485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66660" cy="7864858"/>
            </a:xfrm>
            <a:custGeom>
              <a:avLst/>
              <a:gdLst/>
              <a:ahLst/>
              <a:cxnLst/>
              <a:rect r="r" b="b" t="t" l="l"/>
              <a:pathLst>
                <a:path h="7864858" w="8166660">
                  <a:moveTo>
                    <a:pt x="0" y="0"/>
                  </a:moveTo>
                  <a:lnTo>
                    <a:pt x="8166660" y="0"/>
                  </a:lnTo>
                  <a:lnTo>
                    <a:pt x="8166660" y="7864858"/>
                  </a:lnTo>
                  <a:lnTo>
                    <a:pt x="0" y="78648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23756" t="-10653" r="-201629" b="0"/>
              </a:stretch>
            </a:blipFill>
            <a:ln w="38100" cap="sq">
              <a:solidFill>
                <a:srgbClr val="731F7D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 rot="0">
              <a:off x="86315" y="0"/>
              <a:ext cx="1403414" cy="10705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242"/>
                </a:lnSpc>
              </a:pPr>
              <a:r>
                <a:rPr lang="en-US" sz="5290" b="true">
                  <a:solidFill>
                    <a:srgbClr val="4D1354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5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0459853" y="2499296"/>
            <a:ext cx="6151086" cy="5827327"/>
            <a:chOff x="0" y="0"/>
            <a:chExt cx="8201448" cy="7769769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201448" cy="7769769"/>
            </a:xfrm>
            <a:custGeom>
              <a:avLst/>
              <a:gdLst/>
              <a:ahLst/>
              <a:cxnLst/>
              <a:rect r="r" b="b" t="t" l="l"/>
              <a:pathLst>
                <a:path h="7769769" w="8201448">
                  <a:moveTo>
                    <a:pt x="0" y="0"/>
                  </a:moveTo>
                  <a:lnTo>
                    <a:pt x="8201448" y="0"/>
                  </a:lnTo>
                  <a:lnTo>
                    <a:pt x="8201448" y="7769769"/>
                  </a:lnTo>
                  <a:lnTo>
                    <a:pt x="0" y="77697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221627" t="-11185" r="0" b="0"/>
              </a:stretch>
            </a:blipFill>
            <a:ln w="38100" cap="sq">
              <a:solidFill>
                <a:srgbClr val="731F7D"/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 rot="0">
              <a:off x="94691" y="9525"/>
              <a:ext cx="1393113" cy="10531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196"/>
                </a:lnSpc>
              </a:pPr>
              <a:r>
                <a:rPr lang="en-US" sz="5251" b="true">
                  <a:solidFill>
                    <a:srgbClr val="4D1354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6</a:t>
              </a:r>
            </a:p>
          </p:txBody>
        </p:sp>
      </p:grp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9050" y="0"/>
            <a:ext cx="18288000" cy="10287000"/>
            <a:chOff x="0" y="0"/>
            <a:chExt cx="5807950" cy="326697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807950" cy="3266972"/>
            </a:xfrm>
            <a:custGeom>
              <a:avLst/>
              <a:gdLst/>
              <a:ahLst/>
              <a:cxnLst/>
              <a:rect r="r" b="b" t="t" l="l"/>
              <a:pathLst>
                <a:path h="3266972" w="5807950">
                  <a:moveTo>
                    <a:pt x="21590" y="0"/>
                  </a:moveTo>
                  <a:lnTo>
                    <a:pt x="5786360" y="0"/>
                  </a:lnTo>
                  <a:cubicBezTo>
                    <a:pt x="5798284" y="0"/>
                    <a:pt x="5807950" y="9666"/>
                    <a:pt x="5807950" y="21590"/>
                  </a:cubicBezTo>
                  <a:lnTo>
                    <a:pt x="5807950" y="3245382"/>
                  </a:lnTo>
                  <a:cubicBezTo>
                    <a:pt x="5807950" y="3257306"/>
                    <a:pt x="5798284" y="3266972"/>
                    <a:pt x="5786360" y="3266972"/>
                  </a:cubicBezTo>
                  <a:lnTo>
                    <a:pt x="21590" y="3266972"/>
                  </a:lnTo>
                  <a:cubicBezTo>
                    <a:pt x="15864" y="3266972"/>
                    <a:pt x="10372" y="3264697"/>
                    <a:pt x="6324" y="3260648"/>
                  </a:cubicBezTo>
                  <a:cubicBezTo>
                    <a:pt x="2275" y="3256599"/>
                    <a:pt x="0" y="3251108"/>
                    <a:pt x="0" y="3245382"/>
                  </a:cubicBezTo>
                  <a:lnTo>
                    <a:pt x="0" y="21590"/>
                  </a:lnTo>
                  <a:cubicBezTo>
                    <a:pt x="0" y="9666"/>
                    <a:pt x="9666" y="0"/>
                    <a:pt x="21590" y="0"/>
                  </a:cubicBezTo>
                  <a:close/>
                </a:path>
              </a:pathLst>
            </a:custGeom>
            <a:solidFill>
              <a:srgbClr val="FFFFFF"/>
            </a:solidFill>
            <a:ln w="76200" cap="rnd">
              <a:solidFill>
                <a:srgbClr val="731F7D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807950" cy="3305072"/>
            </a:xfrm>
            <a:prstGeom prst="rect">
              <a:avLst/>
            </a:prstGeom>
          </p:spPr>
          <p:txBody>
            <a:bodyPr anchor="ctr" rtlCol="false" tIns="42129" lIns="42129" bIns="42129" rIns="42129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4878374" y="1844946"/>
            <a:ext cx="3947663" cy="3622729"/>
          </a:xfrm>
          <a:custGeom>
            <a:avLst/>
            <a:gdLst/>
            <a:ahLst/>
            <a:cxnLst/>
            <a:rect r="r" b="b" t="t" l="l"/>
            <a:pathLst>
              <a:path h="3622729" w="3947663">
                <a:moveTo>
                  <a:pt x="0" y="0"/>
                </a:moveTo>
                <a:lnTo>
                  <a:pt x="3947663" y="0"/>
                </a:lnTo>
                <a:lnTo>
                  <a:pt x="3947663" y="3622729"/>
                </a:lnTo>
                <a:lnTo>
                  <a:pt x="0" y="362272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3327" t="-11932" r="-192731" b="0"/>
            </a:stretch>
          </a:blipFill>
          <a:ln w="38100" cap="sq">
            <a:solidFill>
              <a:srgbClr val="731F7D"/>
            </a:solidFill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9603465" y="1844946"/>
            <a:ext cx="3925452" cy="3622729"/>
          </a:xfrm>
          <a:custGeom>
            <a:avLst/>
            <a:gdLst/>
            <a:ahLst/>
            <a:cxnLst/>
            <a:rect r="r" b="b" t="t" l="l"/>
            <a:pathLst>
              <a:path h="3622729" w="3925452">
                <a:moveTo>
                  <a:pt x="0" y="0"/>
                </a:moveTo>
                <a:lnTo>
                  <a:pt x="3925452" y="0"/>
                </a:lnTo>
                <a:lnTo>
                  <a:pt x="3925452" y="3622729"/>
                </a:lnTo>
                <a:lnTo>
                  <a:pt x="0" y="362272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18000" t="-11330" r="0" b="-656"/>
            </a:stretch>
          </a:blipFill>
          <a:ln w="38100" cap="sq">
            <a:solidFill>
              <a:srgbClr val="731F7D"/>
            </a:solidFill>
            <a:prstDash val="solid"/>
            <a:miter/>
          </a:ln>
        </p:spPr>
      </p:sp>
      <p:sp>
        <p:nvSpPr>
          <p:cNvPr name="TextBox 7" id="7"/>
          <p:cNvSpPr txBox="true"/>
          <p:nvPr/>
        </p:nvSpPr>
        <p:spPr>
          <a:xfrm rot="0">
            <a:off x="0" y="582930"/>
            <a:ext cx="18288000" cy="901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80"/>
              </a:lnSpc>
            </a:pPr>
            <a:r>
              <a:rPr lang="en-US" sz="6000" b="true">
                <a:solidFill>
                  <a:srgbClr val="17013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Reachability of matchmaking states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878374" y="1835421"/>
            <a:ext cx="658948" cy="512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08"/>
              </a:lnSpc>
            </a:pPr>
            <a:r>
              <a:rPr lang="en-US" sz="3312" b="true">
                <a:solidFill>
                  <a:srgbClr val="4D1354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1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585874" y="1890150"/>
            <a:ext cx="650726" cy="4963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59"/>
              </a:lnSpc>
            </a:pPr>
            <a:r>
              <a:rPr lang="en-US" sz="3270" b="true">
                <a:solidFill>
                  <a:srgbClr val="4D1354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2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7051" y="9413240"/>
            <a:ext cx="18288000" cy="600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19"/>
              </a:lnSpc>
            </a:pPr>
            <a:r>
              <a:rPr lang="en-US" sz="3999" b="true">
                <a:solidFill>
                  <a:srgbClr val="17013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Unsuccessful interview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9603465" y="5662228"/>
            <a:ext cx="3925452" cy="3667924"/>
          </a:xfrm>
          <a:custGeom>
            <a:avLst/>
            <a:gdLst/>
            <a:ahLst/>
            <a:cxnLst/>
            <a:rect r="r" b="b" t="t" l="l"/>
            <a:pathLst>
              <a:path h="3667924" w="3925452">
                <a:moveTo>
                  <a:pt x="0" y="0"/>
                </a:moveTo>
                <a:lnTo>
                  <a:pt x="3925452" y="0"/>
                </a:lnTo>
                <a:lnTo>
                  <a:pt x="3925452" y="3667924"/>
                </a:lnTo>
                <a:lnTo>
                  <a:pt x="0" y="366792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17175" t="-10934" r="0" b="-657"/>
            </a:stretch>
          </a:blipFill>
          <a:ln w="38100" cap="sq">
            <a:solidFill>
              <a:srgbClr val="731F7D"/>
            </a:solidFill>
            <a:prstDash val="solid"/>
            <a:miter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4845018" y="5662228"/>
            <a:ext cx="3981019" cy="3656227"/>
          </a:xfrm>
          <a:custGeom>
            <a:avLst/>
            <a:gdLst/>
            <a:ahLst/>
            <a:cxnLst/>
            <a:rect r="r" b="b" t="t" l="l"/>
            <a:pathLst>
              <a:path h="3656227" w="3981019">
                <a:moveTo>
                  <a:pt x="0" y="0"/>
                </a:moveTo>
                <a:lnTo>
                  <a:pt x="3981019" y="0"/>
                </a:lnTo>
                <a:lnTo>
                  <a:pt x="3981019" y="3656227"/>
                </a:lnTo>
                <a:lnTo>
                  <a:pt x="0" y="36562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1990" t="-9884" r="-192176" b="-2572"/>
            </a:stretch>
          </a:blipFill>
          <a:ln w="38100" cap="sq">
            <a:solidFill>
              <a:srgbClr val="731F7D"/>
            </a:solidFill>
            <a:prstDash val="solid"/>
            <a:miter/>
          </a:ln>
        </p:spPr>
      </p:sp>
      <p:sp>
        <p:nvSpPr>
          <p:cNvPr name="TextBox 13" id="13"/>
          <p:cNvSpPr txBox="true"/>
          <p:nvPr/>
        </p:nvSpPr>
        <p:spPr>
          <a:xfrm rot="0">
            <a:off x="4878374" y="5673925"/>
            <a:ext cx="652501" cy="497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70"/>
              </a:lnSpc>
            </a:pPr>
            <a:r>
              <a:rPr lang="en-US" sz="3279" b="true">
                <a:solidFill>
                  <a:srgbClr val="4D1354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3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603465" y="5662228"/>
            <a:ext cx="637572" cy="486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81"/>
              </a:lnSpc>
            </a:pPr>
            <a:r>
              <a:rPr lang="en-US" sz="3204" b="true">
                <a:solidFill>
                  <a:srgbClr val="4D1354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4</a:t>
            </a:r>
          </a:p>
        </p:txBody>
      </p:sp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5807950" cy="326697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807950" cy="3266972"/>
            </a:xfrm>
            <a:custGeom>
              <a:avLst/>
              <a:gdLst/>
              <a:ahLst/>
              <a:cxnLst/>
              <a:rect r="r" b="b" t="t" l="l"/>
              <a:pathLst>
                <a:path h="3266972" w="5807950">
                  <a:moveTo>
                    <a:pt x="21590" y="0"/>
                  </a:moveTo>
                  <a:lnTo>
                    <a:pt x="5786360" y="0"/>
                  </a:lnTo>
                  <a:cubicBezTo>
                    <a:pt x="5798284" y="0"/>
                    <a:pt x="5807950" y="9666"/>
                    <a:pt x="5807950" y="21590"/>
                  </a:cubicBezTo>
                  <a:lnTo>
                    <a:pt x="5807950" y="3245382"/>
                  </a:lnTo>
                  <a:cubicBezTo>
                    <a:pt x="5807950" y="3257306"/>
                    <a:pt x="5798284" y="3266972"/>
                    <a:pt x="5786360" y="3266972"/>
                  </a:cubicBezTo>
                  <a:lnTo>
                    <a:pt x="21590" y="3266972"/>
                  </a:lnTo>
                  <a:cubicBezTo>
                    <a:pt x="15864" y="3266972"/>
                    <a:pt x="10372" y="3264697"/>
                    <a:pt x="6324" y="3260648"/>
                  </a:cubicBezTo>
                  <a:cubicBezTo>
                    <a:pt x="2275" y="3256599"/>
                    <a:pt x="0" y="3251108"/>
                    <a:pt x="0" y="3245382"/>
                  </a:cubicBezTo>
                  <a:lnTo>
                    <a:pt x="0" y="21590"/>
                  </a:lnTo>
                  <a:cubicBezTo>
                    <a:pt x="0" y="9666"/>
                    <a:pt x="9666" y="0"/>
                    <a:pt x="21590" y="0"/>
                  </a:cubicBezTo>
                  <a:close/>
                </a:path>
              </a:pathLst>
            </a:custGeom>
            <a:solidFill>
              <a:srgbClr val="FFFFFF"/>
            </a:solidFill>
            <a:ln w="76200" cap="rnd">
              <a:solidFill>
                <a:srgbClr val="731F7D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807950" cy="3305072"/>
            </a:xfrm>
            <a:prstGeom prst="rect">
              <a:avLst/>
            </a:prstGeom>
          </p:spPr>
          <p:txBody>
            <a:bodyPr anchor="ctr" rtlCol="false" tIns="42129" lIns="42129" bIns="42129" rIns="42129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860778" y="1966866"/>
            <a:ext cx="7588082" cy="6963503"/>
          </a:xfrm>
          <a:custGeom>
            <a:avLst/>
            <a:gdLst/>
            <a:ahLst/>
            <a:cxnLst/>
            <a:rect r="r" b="b" t="t" l="l"/>
            <a:pathLst>
              <a:path h="6963503" w="7588082">
                <a:moveTo>
                  <a:pt x="0" y="0"/>
                </a:moveTo>
                <a:lnTo>
                  <a:pt x="7588082" y="0"/>
                </a:lnTo>
                <a:lnTo>
                  <a:pt x="7588082" y="6963503"/>
                </a:lnTo>
                <a:lnTo>
                  <a:pt x="0" y="696350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3327" t="-11932" r="-192731" b="0"/>
            </a:stretch>
          </a:blipFill>
          <a:ln w="38100" cap="sq">
            <a:solidFill>
              <a:srgbClr val="731F7D"/>
            </a:solidFill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9909397" y="1966866"/>
            <a:ext cx="7349903" cy="6963503"/>
          </a:xfrm>
          <a:custGeom>
            <a:avLst/>
            <a:gdLst/>
            <a:ahLst/>
            <a:cxnLst/>
            <a:rect r="r" b="b" t="t" l="l"/>
            <a:pathLst>
              <a:path h="6963503" w="7349903">
                <a:moveTo>
                  <a:pt x="0" y="0"/>
                </a:moveTo>
                <a:lnTo>
                  <a:pt x="7349903" y="0"/>
                </a:lnTo>
                <a:lnTo>
                  <a:pt x="7349903" y="6963503"/>
                </a:lnTo>
                <a:lnTo>
                  <a:pt x="0" y="696350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22229" t="-10535" r="0" b="0"/>
            </a:stretch>
          </a:blipFill>
          <a:ln w="38100" cap="sq">
            <a:solidFill>
              <a:srgbClr val="731F7D"/>
            </a:solidFill>
            <a:prstDash val="solid"/>
            <a:miter/>
          </a:ln>
        </p:spPr>
      </p:sp>
      <p:sp>
        <p:nvSpPr>
          <p:cNvPr name="TextBox 7" id="7"/>
          <p:cNvSpPr txBox="true"/>
          <p:nvPr/>
        </p:nvSpPr>
        <p:spPr>
          <a:xfrm rot="0">
            <a:off x="0" y="582930"/>
            <a:ext cx="18288000" cy="901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80"/>
              </a:lnSpc>
            </a:pPr>
            <a:r>
              <a:rPr lang="en-US" sz="6000" b="true">
                <a:solidFill>
                  <a:srgbClr val="17013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Reachability of matchmaking states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60778" y="1976391"/>
            <a:ext cx="1266610" cy="9566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12"/>
              </a:lnSpc>
            </a:pPr>
            <a:r>
              <a:rPr lang="en-US" sz="6366" b="true">
                <a:solidFill>
                  <a:srgbClr val="4D1354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1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909397" y="2053756"/>
            <a:ext cx="1250806" cy="9541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18"/>
              </a:lnSpc>
            </a:pPr>
            <a:r>
              <a:rPr lang="en-US" sz="6286" b="true">
                <a:solidFill>
                  <a:srgbClr val="4D1354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2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7051" y="9413240"/>
            <a:ext cx="18288000" cy="600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19"/>
              </a:lnSpc>
            </a:pPr>
            <a:r>
              <a:rPr lang="en-US" sz="3999" b="true">
                <a:solidFill>
                  <a:srgbClr val="17013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Unsuccessful interview</a:t>
            </a:r>
          </a:p>
        </p:txBody>
      </p:sp>
    </p:spTree>
  </p:cSld>
  <p:clrMapOvr>
    <a:masterClrMapping/>
  </p:clrMapOvr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5807950" cy="326697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807950" cy="3266972"/>
            </a:xfrm>
            <a:custGeom>
              <a:avLst/>
              <a:gdLst/>
              <a:ahLst/>
              <a:cxnLst/>
              <a:rect r="r" b="b" t="t" l="l"/>
              <a:pathLst>
                <a:path h="3266972" w="5807950">
                  <a:moveTo>
                    <a:pt x="21590" y="0"/>
                  </a:moveTo>
                  <a:lnTo>
                    <a:pt x="5786360" y="0"/>
                  </a:lnTo>
                  <a:cubicBezTo>
                    <a:pt x="5798284" y="0"/>
                    <a:pt x="5807950" y="9666"/>
                    <a:pt x="5807950" y="21590"/>
                  </a:cubicBezTo>
                  <a:lnTo>
                    <a:pt x="5807950" y="3245382"/>
                  </a:lnTo>
                  <a:cubicBezTo>
                    <a:pt x="5807950" y="3257306"/>
                    <a:pt x="5798284" y="3266972"/>
                    <a:pt x="5786360" y="3266972"/>
                  </a:cubicBezTo>
                  <a:lnTo>
                    <a:pt x="21590" y="3266972"/>
                  </a:lnTo>
                  <a:cubicBezTo>
                    <a:pt x="15864" y="3266972"/>
                    <a:pt x="10372" y="3264697"/>
                    <a:pt x="6324" y="3260648"/>
                  </a:cubicBezTo>
                  <a:cubicBezTo>
                    <a:pt x="2275" y="3256599"/>
                    <a:pt x="0" y="3251108"/>
                    <a:pt x="0" y="3245382"/>
                  </a:cubicBezTo>
                  <a:lnTo>
                    <a:pt x="0" y="21590"/>
                  </a:lnTo>
                  <a:cubicBezTo>
                    <a:pt x="0" y="9666"/>
                    <a:pt x="9666" y="0"/>
                    <a:pt x="21590" y="0"/>
                  </a:cubicBezTo>
                  <a:close/>
                </a:path>
              </a:pathLst>
            </a:custGeom>
            <a:solidFill>
              <a:srgbClr val="FFFFFF"/>
            </a:solidFill>
            <a:ln w="76200" cap="rnd">
              <a:solidFill>
                <a:srgbClr val="731F7D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807950" cy="3305072"/>
            </a:xfrm>
            <a:prstGeom prst="rect">
              <a:avLst/>
            </a:prstGeom>
          </p:spPr>
          <p:txBody>
            <a:bodyPr anchor="ctr" rtlCol="false" tIns="42129" lIns="42129" bIns="42129" rIns="42129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0" y="582930"/>
            <a:ext cx="18288000" cy="901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80"/>
              </a:lnSpc>
            </a:pPr>
            <a:r>
              <a:rPr lang="en-US" sz="6000" b="true">
                <a:solidFill>
                  <a:srgbClr val="17013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Reachability of matchmaking states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7051" y="9413240"/>
            <a:ext cx="18288000" cy="600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19"/>
              </a:lnSpc>
            </a:pPr>
            <a:r>
              <a:rPr lang="en-US" sz="3999" b="true">
                <a:solidFill>
                  <a:srgbClr val="17013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Unsuccessful interview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9909397" y="1920759"/>
            <a:ext cx="7501761" cy="7009610"/>
          </a:xfrm>
          <a:custGeom>
            <a:avLst/>
            <a:gdLst/>
            <a:ahLst/>
            <a:cxnLst/>
            <a:rect r="r" b="b" t="t" l="l"/>
            <a:pathLst>
              <a:path h="7009610" w="7501761">
                <a:moveTo>
                  <a:pt x="0" y="0"/>
                </a:moveTo>
                <a:lnTo>
                  <a:pt x="7501761" y="0"/>
                </a:lnTo>
                <a:lnTo>
                  <a:pt x="7501761" y="7009610"/>
                </a:lnTo>
                <a:lnTo>
                  <a:pt x="0" y="700961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17175" t="-10934" r="0" b="-657"/>
            </a:stretch>
          </a:blipFill>
          <a:ln w="38100" cap="sq">
            <a:solidFill>
              <a:srgbClr val="731F7D"/>
            </a:solidFill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860778" y="1943812"/>
            <a:ext cx="7582089" cy="6963503"/>
          </a:xfrm>
          <a:custGeom>
            <a:avLst/>
            <a:gdLst/>
            <a:ahLst/>
            <a:cxnLst/>
            <a:rect r="r" b="b" t="t" l="l"/>
            <a:pathLst>
              <a:path h="6963503" w="7582089">
                <a:moveTo>
                  <a:pt x="0" y="0"/>
                </a:moveTo>
                <a:lnTo>
                  <a:pt x="7582089" y="0"/>
                </a:lnTo>
                <a:lnTo>
                  <a:pt x="7582089" y="6963503"/>
                </a:lnTo>
                <a:lnTo>
                  <a:pt x="0" y="696350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1990" t="-9884" r="-192176" b="-2572"/>
            </a:stretch>
          </a:blipFill>
          <a:ln w="38100" cap="sq">
            <a:solidFill>
              <a:srgbClr val="731F7D"/>
            </a:solidFill>
            <a:prstDash val="solid"/>
            <a:miter/>
          </a:ln>
        </p:spPr>
      </p:sp>
      <p:sp>
        <p:nvSpPr>
          <p:cNvPr name="TextBox 9" id="9"/>
          <p:cNvSpPr txBox="true"/>
          <p:nvPr/>
        </p:nvSpPr>
        <p:spPr>
          <a:xfrm rot="0">
            <a:off x="860778" y="1953337"/>
            <a:ext cx="1242727" cy="938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70"/>
              </a:lnSpc>
            </a:pPr>
            <a:r>
              <a:rPr lang="en-US" sz="6246" b="true">
                <a:solidFill>
                  <a:srgbClr val="4D1354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3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909397" y="1920759"/>
            <a:ext cx="1256624" cy="9585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53"/>
              </a:lnSpc>
            </a:pPr>
            <a:r>
              <a:rPr lang="en-US" sz="6316" b="true">
                <a:solidFill>
                  <a:srgbClr val="4D1354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4</a:t>
            </a:r>
          </a:p>
        </p:txBody>
      </p:sp>
    </p:spTree>
  </p:cSld>
  <p:clrMapOvr>
    <a:masterClrMapping/>
  </p:clrMapOvr>
</p:sld>
</file>

<file path=ppt/slides/slide3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D135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178763">
            <a:off x="4106546" y="156058"/>
            <a:ext cx="9550047" cy="9083674"/>
          </a:xfrm>
          <a:custGeom>
            <a:avLst/>
            <a:gdLst/>
            <a:ahLst/>
            <a:cxnLst/>
            <a:rect r="r" b="b" t="t" l="l"/>
            <a:pathLst>
              <a:path h="9083674" w="9550047">
                <a:moveTo>
                  <a:pt x="0" y="0"/>
                </a:moveTo>
                <a:lnTo>
                  <a:pt x="9550047" y="0"/>
                </a:lnTo>
                <a:lnTo>
                  <a:pt x="9550047" y="9083674"/>
                </a:lnTo>
                <a:lnTo>
                  <a:pt x="0" y="908367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93" t="0" r="-193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033790">
            <a:off x="-3668466" y="5666554"/>
            <a:ext cx="7336933" cy="6529870"/>
          </a:xfrm>
          <a:custGeom>
            <a:avLst/>
            <a:gdLst/>
            <a:ahLst/>
            <a:cxnLst/>
            <a:rect r="r" b="b" t="t" l="l"/>
            <a:pathLst>
              <a:path h="6529870" w="7336933">
                <a:moveTo>
                  <a:pt x="0" y="0"/>
                </a:moveTo>
                <a:lnTo>
                  <a:pt x="7336932" y="0"/>
                </a:lnTo>
                <a:lnTo>
                  <a:pt x="7336932" y="6529870"/>
                </a:lnTo>
                <a:lnTo>
                  <a:pt x="0" y="652987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861293" y="4707420"/>
            <a:ext cx="10565414" cy="10563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45"/>
              </a:lnSpc>
            </a:pPr>
            <a:r>
              <a:rPr lang="en-US" sz="7072" b="true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Design Document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-447366">
            <a:off x="14389771" y="-1026849"/>
            <a:ext cx="4068454" cy="3890459"/>
          </a:xfrm>
          <a:custGeom>
            <a:avLst/>
            <a:gdLst/>
            <a:ahLst/>
            <a:cxnLst/>
            <a:rect r="r" b="b" t="t" l="l"/>
            <a:pathLst>
              <a:path h="3890459" w="4068454">
                <a:moveTo>
                  <a:pt x="0" y="0"/>
                </a:moveTo>
                <a:lnTo>
                  <a:pt x="4068454" y="0"/>
                </a:lnTo>
                <a:lnTo>
                  <a:pt x="4068454" y="3890459"/>
                </a:lnTo>
                <a:lnTo>
                  <a:pt x="0" y="389045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447366">
            <a:off x="17494525" y="9179016"/>
            <a:ext cx="4068454" cy="3890459"/>
          </a:xfrm>
          <a:custGeom>
            <a:avLst/>
            <a:gdLst/>
            <a:ahLst/>
            <a:cxnLst/>
            <a:rect r="r" b="b" t="t" l="l"/>
            <a:pathLst>
              <a:path h="3890459" w="4068454">
                <a:moveTo>
                  <a:pt x="0" y="0"/>
                </a:moveTo>
                <a:lnTo>
                  <a:pt x="4068454" y="0"/>
                </a:lnTo>
                <a:lnTo>
                  <a:pt x="4068454" y="3890459"/>
                </a:lnTo>
                <a:lnTo>
                  <a:pt x="0" y="389045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447366">
            <a:off x="15713374" y="-1500650"/>
            <a:ext cx="4068454" cy="3890459"/>
          </a:xfrm>
          <a:custGeom>
            <a:avLst/>
            <a:gdLst/>
            <a:ahLst/>
            <a:cxnLst/>
            <a:rect r="r" b="b" t="t" l="l"/>
            <a:pathLst>
              <a:path h="3890459" w="4068454">
                <a:moveTo>
                  <a:pt x="0" y="0"/>
                </a:moveTo>
                <a:lnTo>
                  <a:pt x="4068454" y="0"/>
                </a:lnTo>
                <a:lnTo>
                  <a:pt x="4068454" y="3890459"/>
                </a:lnTo>
                <a:lnTo>
                  <a:pt x="0" y="389045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2715964">
            <a:off x="-440301" y="14052"/>
            <a:ext cx="1844500" cy="1747664"/>
          </a:xfrm>
          <a:custGeom>
            <a:avLst/>
            <a:gdLst/>
            <a:ahLst/>
            <a:cxnLst/>
            <a:rect r="r" b="b" t="t" l="l"/>
            <a:pathLst>
              <a:path h="1747664" w="1844500">
                <a:moveTo>
                  <a:pt x="0" y="0"/>
                </a:moveTo>
                <a:lnTo>
                  <a:pt x="1844501" y="0"/>
                </a:lnTo>
                <a:lnTo>
                  <a:pt x="1844501" y="1747664"/>
                </a:lnTo>
                <a:lnTo>
                  <a:pt x="0" y="174766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889756" y="1970566"/>
            <a:ext cx="14508488" cy="5513226"/>
          </a:xfrm>
          <a:custGeom>
            <a:avLst/>
            <a:gdLst/>
            <a:ahLst/>
            <a:cxnLst/>
            <a:rect r="r" b="b" t="t" l="l"/>
            <a:pathLst>
              <a:path h="5513226" w="14508488">
                <a:moveTo>
                  <a:pt x="0" y="0"/>
                </a:moveTo>
                <a:lnTo>
                  <a:pt x="14508488" y="0"/>
                </a:lnTo>
                <a:lnTo>
                  <a:pt x="14508488" y="5513226"/>
                </a:lnTo>
                <a:lnTo>
                  <a:pt x="0" y="551322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708067" y="8721496"/>
            <a:ext cx="7728186" cy="823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57"/>
              </a:lnSpc>
            </a:pPr>
            <a:r>
              <a:rPr lang="en-US" sz="5472" b="true">
                <a:solidFill>
                  <a:srgbClr val="00000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Overview of S&amp;C System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-2715964">
            <a:off x="17116140" y="9238110"/>
            <a:ext cx="1844500" cy="1747664"/>
          </a:xfrm>
          <a:custGeom>
            <a:avLst/>
            <a:gdLst/>
            <a:ahLst/>
            <a:cxnLst/>
            <a:rect r="r" b="b" t="t" l="l"/>
            <a:pathLst>
              <a:path h="1747664" w="1844500">
                <a:moveTo>
                  <a:pt x="0" y="0"/>
                </a:moveTo>
                <a:lnTo>
                  <a:pt x="1844501" y="0"/>
                </a:lnTo>
                <a:lnTo>
                  <a:pt x="1844501" y="1747665"/>
                </a:lnTo>
                <a:lnTo>
                  <a:pt x="0" y="174766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82998" y="0"/>
            <a:ext cx="14722004" cy="10287000"/>
          </a:xfrm>
          <a:custGeom>
            <a:avLst/>
            <a:gdLst/>
            <a:ahLst/>
            <a:cxnLst/>
            <a:rect r="r" b="b" t="t" l="l"/>
            <a:pathLst>
              <a:path h="10287000" w="14722004">
                <a:moveTo>
                  <a:pt x="0" y="0"/>
                </a:moveTo>
                <a:lnTo>
                  <a:pt x="14722004" y="0"/>
                </a:lnTo>
                <a:lnTo>
                  <a:pt x="1472200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D135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298824">
            <a:off x="12555249" y="4939834"/>
            <a:ext cx="6575294" cy="7268784"/>
          </a:xfrm>
          <a:custGeom>
            <a:avLst/>
            <a:gdLst/>
            <a:ahLst/>
            <a:cxnLst/>
            <a:rect r="r" b="b" t="t" l="l"/>
            <a:pathLst>
              <a:path h="7268784" w="6575294">
                <a:moveTo>
                  <a:pt x="0" y="0"/>
                </a:moveTo>
                <a:lnTo>
                  <a:pt x="6575295" y="0"/>
                </a:lnTo>
                <a:lnTo>
                  <a:pt x="6575295" y="7268784"/>
                </a:lnTo>
                <a:lnTo>
                  <a:pt x="0" y="72687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381" b="-117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2715964">
            <a:off x="8597713" y="7771526"/>
            <a:ext cx="1844500" cy="1747664"/>
          </a:xfrm>
          <a:custGeom>
            <a:avLst/>
            <a:gdLst/>
            <a:ahLst/>
            <a:cxnLst/>
            <a:rect r="r" b="b" t="t" l="l"/>
            <a:pathLst>
              <a:path h="1747664" w="1844500">
                <a:moveTo>
                  <a:pt x="0" y="0"/>
                </a:moveTo>
                <a:lnTo>
                  <a:pt x="1844500" y="0"/>
                </a:lnTo>
                <a:lnTo>
                  <a:pt x="1844500" y="1747664"/>
                </a:lnTo>
                <a:lnTo>
                  <a:pt x="0" y="174766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3378125">
            <a:off x="12070219" y="-1362141"/>
            <a:ext cx="4943405" cy="5723190"/>
          </a:xfrm>
          <a:custGeom>
            <a:avLst/>
            <a:gdLst/>
            <a:ahLst/>
            <a:cxnLst/>
            <a:rect r="r" b="b" t="t" l="l"/>
            <a:pathLst>
              <a:path h="5723190" w="4943405">
                <a:moveTo>
                  <a:pt x="0" y="0"/>
                </a:moveTo>
                <a:lnTo>
                  <a:pt x="4943405" y="0"/>
                </a:lnTo>
                <a:lnTo>
                  <a:pt x="4943405" y="5723190"/>
                </a:lnTo>
                <a:lnTo>
                  <a:pt x="0" y="572319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028700" y="2751351"/>
            <a:ext cx="12757222" cy="4158980"/>
            <a:chOff x="0" y="0"/>
            <a:chExt cx="17009629" cy="5545307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2990307"/>
              <a:ext cx="17009629" cy="25550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7752"/>
                </a:lnSpc>
              </a:pPr>
              <a:r>
                <a:rPr lang="en-US" sz="6570" b="true">
                  <a:solidFill>
                    <a:srgbClr val="FFFFFF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What are the components of the system and their interfaces?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0"/>
              <a:ext cx="3590420" cy="137875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8115"/>
                </a:lnSpc>
                <a:spcBef>
                  <a:spcPct val="0"/>
                </a:spcBef>
              </a:pPr>
              <a:r>
                <a:rPr lang="en-US" b="true" sz="6877" u="none">
                  <a:solidFill>
                    <a:srgbClr val="FFFFFF">
                      <a:alpha val="60000"/>
                    </a:srgbClr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01</a:t>
              </a:r>
            </a:p>
          </p:txBody>
        </p:sp>
      </p:grpSp>
    </p:spTree>
  </p:cSld>
  <p:clrMapOvr>
    <a:masterClrMapping/>
  </p:clrMapOvr>
</p:sld>
</file>

<file path=ppt/slides/slide4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7681" y="1028700"/>
            <a:ext cx="10125128" cy="9065062"/>
          </a:xfrm>
          <a:custGeom>
            <a:avLst/>
            <a:gdLst/>
            <a:ahLst/>
            <a:cxnLst/>
            <a:rect r="r" b="b" t="t" l="l"/>
            <a:pathLst>
              <a:path h="9065062" w="10125128">
                <a:moveTo>
                  <a:pt x="0" y="0"/>
                </a:moveTo>
                <a:lnTo>
                  <a:pt x="10125128" y="0"/>
                </a:lnTo>
                <a:lnTo>
                  <a:pt x="10125128" y="9065062"/>
                </a:lnTo>
                <a:lnTo>
                  <a:pt x="0" y="90650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26" r="0" b="-58106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9947382" y="4615406"/>
            <a:ext cx="7728186" cy="10657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45"/>
              </a:lnSpc>
            </a:pPr>
            <a:r>
              <a:rPr lang="en-US" sz="7072" b="true">
                <a:solidFill>
                  <a:srgbClr val="00000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Page Manager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3816967">
            <a:off x="11376532" y="6847118"/>
            <a:ext cx="6575294" cy="7268784"/>
          </a:xfrm>
          <a:custGeom>
            <a:avLst/>
            <a:gdLst/>
            <a:ahLst/>
            <a:cxnLst/>
            <a:rect r="r" b="b" t="t" l="l"/>
            <a:pathLst>
              <a:path h="7268784" w="6575294">
                <a:moveTo>
                  <a:pt x="0" y="0"/>
                </a:moveTo>
                <a:lnTo>
                  <a:pt x="6575295" y="0"/>
                </a:lnTo>
                <a:lnTo>
                  <a:pt x="6575295" y="7268784"/>
                </a:lnTo>
                <a:lnTo>
                  <a:pt x="0" y="726878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381" b="-1174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447366">
            <a:off x="14464005" y="-916530"/>
            <a:ext cx="4068454" cy="3890459"/>
          </a:xfrm>
          <a:custGeom>
            <a:avLst/>
            <a:gdLst/>
            <a:ahLst/>
            <a:cxnLst/>
            <a:rect r="r" b="b" t="t" l="l"/>
            <a:pathLst>
              <a:path h="3890459" w="4068454">
                <a:moveTo>
                  <a:pt x="0" y="0"/>
                </a:moveTo>
                <a:lnTo>
                  <a:pt x="4068454" y="0"/>
                </a:lnTo>
                <a:lnTo>
                  <a:pt x="4068454" y="3890460"/>
                </a:lnTo>
                <a:lnTo>
                  <a:pt x="0" y="389046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2715964">
            <a:off x="-440301" y="14052"/>
            <a:ext cx="1844500" cy="1747664"/>
          </a:xfrm>
          <a:custGeom>
            <a:avLst/>
            <a:gdLst/>
            <a:ahLst/>
            <a:cxnLst/>
            <a:rect r="r" b="b" t="t" l="l"/>
            <a:pathLst>
              <a:path h="1747664" w="1844500">
                <a:moveTo>
                  <a:pt x="0" y="0"/>
                </a:moveTo>
                <a:lnTo>
                  <a:pt x="1844501" y="0"/>
                </a:lnTo>
                <a:lnTo>
                  <a:pt x="1844501" y="1747664"/>
                </a:lnTo>
                <a:lnTo>
                  <a:pt x="0" y="174766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0" y="1775948"/>
            <a:ext cx="18288000" cy="10657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45"/>
              </a:lnSpc>
            </a:pPr>
            <a:r>
              <a:rPr lang="en-US" sz="7072" b="true">
                <a:solidFill>
                  <a:srgbClr val="00000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Registration and Login Management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3816967">
            <a:off x="5856353" y="7737928"/>
            <a:ext cx="6575294" cy="7268784"/>
          </a:xfrm>
          <a:custGeom>
            <a:avLst/>
            <a:gdLst/>
            <a:ahLst/>
            <a:cxnLst/>
            <a:rect r="r" b="b" t="t" l="l"/>
            <a:pathLst>
              <a:path h="7268784" w="6575294">
                <a:moveTo>
                  <a:pt x="0" y="0"/>
                </a:moveTo>
                <a:lnTo>
                  <a:pt x="6575294" y="0"/>
                </a:lnTo>
                <a:lnTo>
                  <a:pt x="6575294" y="7268785"/>
                </a:lnTo>
                <a:lnTo>
                  <a:pt x="0" y="72687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381" b="-1174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447366">
            <a:off x="15225073" y="-1833944"/>
            <a:ext cx="4068454" cy="3890459"/>
          </a:xfrm>
          <a:custGeom>
            <a:avLst/>
            <a:gdLst/>
            <a:ahLst/>
            <a:cxnLst/>
            <a:rect r="r" b="b" t="t" l="l"/>
            <a:pathLst>
              <a:path h="3890459" w="4068454">
                <a:moveTo>
                  <a:pt x="0" y="0"/>
                </a:moveTo>
                <a:lnTo>
                  <a:pt x="4068454" y="0"/>
                </a:lnTo>
                <a:lnTo>
                  <a:pt x="4068454" y="3890459"/>
                </a:lnTo>
                <a:lnTo>
                  <a:pt x="0" y="389045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2715964">
            <a:off x="-440301" y="14052"/>
            <a:ext cx="1844500" cy="1747664"/>
          </a:xfrm>
          <a:custGeom>
            <a:avLst/>
            <a:gdLst/>
            <a:ahLst/>
            <a:cxnLst/>
            <a:rect r="r" b="b" t="t" l="l"/>
            <a:pathLst>
              <a:path h="1747664" w="1844500">
                <a:moveTo>
                  <a:pt x="0" y="0"/>
                </a:moveTo>
                <a:lnTo>
                  <a:pt x="1844501" y="0"/>
                </a:lnTo>
                <a:lnTo>
                  <a:pt x="1844501" y="1747664"/>
                </a:lnTo>
                <a:lnTo>
                  <a:pt x="0" y="174766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67719" y="3950755"/>
            <a:ext cx="14746433" cy="3789599"/>
          </a:xfrm>
          <a:custGeom>
            <a:avLst/>
            <a:gdLst/>
            <a:ahLst/>
            <a:cxnLst/>
            <a:rect r="r" b="b" t="t" l="l"/>
            <a:pathLst>
              <a:path h="3789599" w="14746433">
                <a:moveTo>
                  <a:pt x="0" y="0"/>
                </a:moveTo>
                <a:lnTo>
                  <a:pt x="14746433" y="0"/>
                </a:lnTo>
                <a:lnTo>
                  <a:pt x="14746433" y="3789599"/>
                </a:lnTo>
                <a:lnTo>
                  <a:pt x="0" y="378959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117" r="0" b="-193189"/>
            </a:stretch>
          </a:blipFill>
        </p:spPr>
      </p:sp>
    </p:spTree>
  </p:cSld>
  <p:clrMapOvr>
    <a:masterClrMapping/>
  </p:clrMapOvr>
</p:sld>
</file>

<file path=ppt/slides/slide4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914618" y="301689"/>
            <a:ext cx="13404101" cy="10657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45"/>
              </a:lnSpc>
            </a:pPr>
            <a:r>
              <a:rPr lang="en-US" sz="7072" b="true">
                <a:solidFill>
                  <a:srgbClr val="00000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Matchmaking Management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956577" y="1683557"/>
            <a:ext cx="16374847" cy="10070531"/>
          </a:xfrm>
          <a:custGeom>
            <a:avLst/>
            <a:gdLst/>
            <a:ahLst/>
            <a:cxnLst/>
            <a:rect r="r" b="b" t="t" l="l"/>
            <a:pathLst>
              <a:path h="10070531" w="16374847">
                <a:moveTo>
                  <a:pt x="0" y="0"/>
                </a:moveTo>
                <a:lnTo>
                  <a:pt x="16374846" y="0"/>
                </a:lnTo>
                <a:lnTo>
                  <a:pt x="16374846" y="10070531"/>
                </a:lnTo>
                <a:lnTo>
                  <a:pt x="0" y="1007053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3378125">
            <a:off x="-3444728" y="6609653"/>
            <a:ext cx="4943405" cy="5723190"/>
          </a:xfrm>
          <a:custGeom>
            <a:avLst/>
            <a:gdLst/>
            <a:ahLst/>
            <a:cxnLst/>
            <a:rect r="r" b="b" t="t" l="l"/>
            <a:pathLst>
              <a:path h="5723190" w="4943405">
                <a:moveTo>
                  <a:pt x="0" y="0"/>
                </a:moveTo>
                <a:lnTo>
                  <a:pt x="4943405" y="0"/>
                </a:lnTo>
                <a:lnTo>
                  <a:pt x="4943405" y="5723190"/>
                </a:lnTo>
                <a:lnTo>
                  <a:pt x="0" y="572319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394911">
            <a:off x="16273958" y="571961"/>
            <a:ext cx="5163362" cy="4892285"/>
          </a:xfrm>
          <a:custGeom>
            <a:avLst/>
            <a:gdLst/>
            <a:ahLst/>
            <a:cxnLst/>
            <a:rect r="r" b="b" t="t" l="l"/>
            <a:pathLst>
              <a:path h="4892285" w="5163362">
                <a:moveTo>
                  <a:pt x="0" y="0"/>
                </a:moveTo>
                <a:lnTo>
                  <a:pt x="5163362" y="0"/>
                </a:lnTo>
                <a:lnTo>
                  <a:pt x="5163362" y="4892285"/>
                </a:lnTo>
                <a:lnTo>
                  <a:pt x="0" y="489228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14689" y="2322527"/>
            <a:ext cx="17258621" cy="6527464"/>
          </a:xfrm>
          <a:custGeom>
            <a:avLst/>
            <a:gdLst/>
            <a:ahLst/>
            <a:cxnLst/>
            <a:rect r="r" b="b" t="t" l="l"/>
            <a:pathLst>
              <a:path h="6527464" w="17258621">
                <a:moveTo>
                  <a:pt x="0" y="0"/>
                </a:moveTo>
                <a:lnTo>
                  <a:pt x="17258622" y="0"/>
                </a:lnTo>
                <a:lnTo>
                  <a:pt x="17258622" y="6527464"/>
                </a:lnTo>
                <a:lnTo>
                  <a:pt x="0" y="65274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45196" r="0" b="-4484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3378125">
            <a:off x="-4142428" y="-1730294"/>
            <a:ext cx="4943405" cy="5723190"/>
          </a:xfrm>
          <a:custGeom>
            <a:avLst/>
            <a:gdLst/>
            <a:ahLst/>
            <a:cxnLst/>
            <a:rect r="r" b="b" t="t" l="l"/>
            <a:pathLst>
              <a:path h="5723190" w="4943405">
                <a:moveTo>
                  <a:pt x="0" y="0"/>
                </a:moveTo>
                <a:lnTo>
                  <a:pt x="4943405" y="0"/>
                </a:lnTo>
                <a:lnTo>
                  <a:pt x="4943405" y="5723190"/>
                </a:lnTo>
                <a:lnTo>
                  <a:pt x="0" y="572319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878254" y="301689"/>
            <a:ext cx="16230600" cy="10657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45"/>
              </a:lnSpc>
            </a:pPr>
            <a:r>
              <a:rPr lang="en-US" sz="7072" b="true">
                <a:solidFill>
                  <a:srgbClr val="00000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Matches monitoring and feedback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3816967">
            <a:off x="6362829" y="8080262"/>
            <a:ext cx="6575294" cy="7268784"/>
          </a:xfrm>
          <a:custGeom>
            <a:avLst/>
            <a:gdLst/>
            <a:ahLst/>
            <a:cxnLst/>
            <a:rect r="r" b="b" t="t" l="l"/>
            <a:pathLst>
              <a:path h="7268784" w="6575294">
                <a:moveTo>
                  <a:pt x="0" y="0"/>
                </a:moveTo>
                <a:lnTo>
                  <a:pt x="6575294" y="0"/>
                </a:lnTo>
                <a:lnTo>
                  <a:pt x="6575294" y="7268784"/>
                </a:lnTo>
                <a:lnTo>
                  <a:pt x="0" y="726878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-381" b="-1174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447366">
            <a:off x="15940532" y="1614929"/>
            <a:ext cx="4068454" cy="3890459"/>
          </a:xfrm>
          <a:custGeom>
            <a:avLst/>
            <a:gdLst/>
            <a:ahLst/>
            <a:cxnLst/>
            <a:rect r="r" b="b" t="t" l="l"/>
            <a:pathLst>
              <a:path h="3890459" w="4068454">
                <a:moveTo>
                  <a:pt x="0" y="0"/>
                </a:moveTo>
                <a:lnTo>
                  <a:pt x="4068454" y="0"/>
                </a:lnTo>
                <a:lnTo>
                  <a:pt x="4068454" y="3890460"/>
                </a:lnTo>
                <a:lnTo>
                  <a:pt x="0" y="389046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D135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4494633">
            <a:off x="737717" y="7024205"/>
            <a:ext cx="2605188" cy="2468415"/>
          </a:xfrm>
          <a:custGeom>
            <a:avLst/>
            <a:gdLst/>
            <a:ahLst/>
            <a:cxnLst/>
            <a:rect r="r" b="b" t="t" l="l"/>
            <a:pathLst>
              <a:path h="2468415" w="2605188">
                <a:moveTo>
                  <a:pt x="0" y="0"/>
                </a:moveTo>
                <a:lnTo>
                  <a:pt x="2605187" y="0"/>
                </a:lnTo>
                <a:lnTo>
                  <a:pt x="2605187" y="2468415"/>
                </a:lnTo>
                <a:lnTo>
                  <a:pt x="0" y="24684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213644" y="-550315"/>
            <a:ext cx="5225712" cy="4650884"/>
          </a:xfrm>
          <a:custGeom>
            <a:avLst/>
            <a:gdLst/>
            <a:ahLst/>
            <a:cxnLst/>
            <a:rect r="r" b="b" t="t" l="l"/>
            <a:pathLst>
              <a:path h="4650884" w="5225712">
                <a:moveTo>
                  <a:pt x="0" y="0"/>
                </a:moveTo>
                <a:lnTo>
                  <a:pt x="5225712" y="0"/>
                </a:lnTo>
                <a:lnTo>
                  <a:pt x="5225712" y="4650884"/>
                </a:lnTo>
                <a:lnTo>
                  <a:pt x="0" y="465088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313119">
            <a:off x="3291026" y="3087831"/>
            <a:ext cx="5693252" cy="5444172"/>
          </a:xfrm>
          <a:custGeom>
            <a:avLst/>
            <a:gdLst/>
            <a:ahLst/>
            <a:cxnLst/>
            <a:rect r="r" b="b" t="t" l="l"/>
            <a:pathLst>
              <a:path h="5444172" w="5693252">
                <a:moveTo>
                  <a:pt x="0" y="0"/>
                </a:moveTo>
                <a:lnTo>
                  <a:pt x="5693252" y="0"/>
                </a:lnTo>
                <a:lnTo>
                  <a:pt x="5693252" y="5444173"/>
                </a:lnTo>
                <a:lnTo>
                  <a:pt x="0" y="544417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060858" y="5355396"/>
            <a:ext cx="7029485" cy="34242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9018"/>
              </a:lnSpc>
            </a:pPr>
            <a:r>
              <a:rPr lang="en-US" sz="7642" b="true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Architectural Styles and Patterns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5606549" y="3997981"/>
            <a:ext cx="1483795" cy="10193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8115"/>
              </a:lnSpc>
              <a:spcBef>
                <a:spcPct val="0"/>
              </a:spcBef>
            </a:pPr>
            <a:r>
              <a:rPr lang="en-US" b="true" sz="6877" u="none">
                <a:solidFill>
                  <a:srgbClr val="FFFFFF">
                    <a:alpha val="60000"/>
                  </a:srgbClr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02</a:t>
            </a:r>
          </a:p>
        </p:txBody>
      </p:sp>
    </p:spTree>
  </p:cSld>
  <p:clrMapOvr>
    <a:masterClrMapping/>
  </p:clrMapOvr>
</p:sld>
</file>

<file path=ppt/slides/slide4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9088749">
            <a:off x="16097892" y="8472155"/>
            <a:ext cx="2440941" cy="2312792"/>
          </a:xfrm>
          <a:custGeom>
            <a:avLst/>
            <a:gdLst/>
            <a:ahLst/>
            <a:cxnLst/>
            <a:rect r="r" b="b" t="t" l="l"/>
            <a:pathLst>
              <a:path h="2312792" w="2440941">
                <a:moveTo>
                  <a:pt x="0" y="0"/>
                </a:moveTo>
                <a:lnTo>
                  <a:pt x="2440941" y="0"/>
                </a:lnTo>
                <a:lnTo>
                  <a:pt x="2440941" y="2312792"/>
                </a:lnTo>
                <a:lnTo>
                  <a:pt x="0" y="23127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313119">
            <a:off x="13667511" y="-2216185"/>
            <a:ext cx="5583018" cy="5338761"/>
          </a:xfrm>
          <a:custGeom>
            <a:avLst/>
            <a:gdLst/>
            <a:ahLst/>
            <a:cxnLst/>
            <a:rect r="r" b="b" t="t" l="l"/>
            <a:pathLst>
              <a:path h="5338761" w="5583018">
                <a:moveTo>
                  <a:pt x="0" y="0"/>
                </a:moveTo>
                <a:lnTo>
                  <a:pt x="5583018" y="0"/>
                </a:lnTo>
                <a:lnTo>
                  <a:pt x="5583018" y="5338761"/>
                </a:lnTo>
                <a:lnTo>
                  <a:pt x="0" y="533876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1705580">
            <a:off x="-2362671" y="6401890"/>
            <a:ext cx="7824542" cy="6963843"/>
          </a:xfrm>
          <a:custGeom>
            <a:avLst/>
            <a:gdLst/>
            <a:ahLst/>
            <a:cxnLst/>
            <a:rect r="r" b="b" t="t" l="l"/>
            <a:pathLst>
              <a:path h="6963843" w="7824542">
                <a:moveTo>
                  <a:pt x="0" y="0"/>
                </a:moveTo>
                <a:lnTo>
                  <a:pt x="7824542" y="0"/>
                </a:lnTo>
                <a:lnTo>
                  <a:pt x="7824542" y="6963843"/>
                </a:lnTo>
                <a:lnTo>
                  <a:pt x="0" y="696384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6959566">
            <a:off x="-761750" y="523555"/>
            <a:ext cx="2895099" cy="2768439"/>
          </a:xfrm>
          <a:custGeom>
            <a:avLst/>
            <a:gdLst/>
            <a:ahLst/>
            <a:cxnLst/>
            <a:rect r="r" b="b" t="t" l="l"/>
            <a:pathLst>
              <a:path h="2768439" w="2895099">
                <a:moveTo>
                  <a:pt x="0" y="0"/>
                </a:moveTo>
                <a:lnTo>
                  <a:pt x="2895100" y="0"/>
                </a:lnTo>
                <a:lnTo>
                  <a:pt x="2895100" y="2768439"/>
                </a:lnTo>
                <a:lnTo>
                  <a:pt x="0" y="27684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322209" y="5753127"/>
            <a:ext cx="1293174" cy="1638916"/>
          </a:xfrm>
          <a:custGeom>
            <a:avLst/>
            <a:gdLst/>
            <a:ahLst/>
            <a:cxnLst/>
            <a:rect r="r" b="b" t="t" l="l"/>
            <a:pathLst>
              <a:path h="1638916" w="1293174">
                <a:moveTo>
                  <a:pt x="0" y="0"/>
                </a:moveTo>
                <a:lnTo>
                  <a:pt x="1293174" y="0"/>
                </a:lnTo>
                <a:lnTo>
                  <a:pt x="1293174" y="1638916"/>
                </a:lnTo>
                <a:lnTo>
                  <a:pt x="0" y="163891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880563" y="679522"/>
            <a:ext cx="1980424" cy="1638916"/>
          </a:xfrm>
          <a:custGeom>
            <a:avLst/>
            <a:gdLst/>
            <a:ahLst/>
            <a:cxnLst/>
            <a:rect r="r" b="b" t="t" l="l"/>
            <a:pathLst>
              <a:path h="1638916" w="1980424">
                <a:moveTo>
                  <a:pt x="0" y="0"/>
                </a:moveTo>
                <a:lnTo>
                  <a:pt x="1980424" y="0"/>
                </a:lnTo>
                <a:lnTo>
                  <a:pt x="1980424" y="1638916"/>
                </a:lnTo>
                <a:lnTo>
                  <a:pt x="0" y="163891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3530948" y="5632001"/>
            <a:ext cx="1680148" cy="1670983"/>
          </a:xfrm>
          <a:custGeom>
            <a:avLst/>
            <a:gdLst/>
            <a:ahLst/>
            <a:cxnLst/>
            <a:rect r="r" b="b" t="t" l="l"/>
            <a:pathLst>
              <a:path h="1670983" w="1680148">
                <a:moveTo>
                  <a:pt x="0" y="0"/>
                </a:moveTo>
                <a:lnTo>
                  <a:pt x="1680148" y="0"/>
                </a:lnTo>
                <a:lnTo>
                  <a:pt x="1680148" y="1670983"/>
                </a:lnTo>
                <a:lnTo>
                  <a:pt x="0" y="167098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10745901" y="5632001"/>
            <a:ext cx="1680148" cy="1670983"/>
          </a:xfrm>
          <a:custGeom>
            <a:avLst/>
            <a:gdLst/>
            <a:ahLst/>
            <a:cxnLst/>
            <a:rect r="r" b="b" t="t" l="l"/>
            <a:pathLst>
              <a:path h="1670983" w="1680148">
                <a:moveTo>
                  <a:pt x="0" y="0"/>
                </a:moveTo>
                <a:lnTo>
                  <a:pt x="1680147" y="0"/>
                </a:lnTo>
                <a:lnTo>
                  <a:pt x="1680147" y="1670983"/>
                </a:lnTo>
                <a:lnTo>
                  <a:pt x="0" y="167098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13530948" y="3194777"/>
            <a:ext cx="1680148" cy="1670983"/>
          </a:xfrm>
          <a:custGeom>
            <a:avLst/>
            <a:gdLst/>
            <a:ahLst/>
            <a:cxnLst/>
            <a:rect r="r" b="b" t="t" l="l"/>
            <a:pathLst>
              <a:path h="1670983" w="1680148">
                <a:moveTo>
                  <a:pt x="0" y="0"/>
                </a:moveTo>
                <a:lnTo>
                  <a:pt x="1680148" y="0"/>
                </a:lnTo>
                <a:lnTo>
                  <a:pt x="1680148" y="1670983"/>
                </a:lnTo>
                <a:lnTo>
                  <a:pt x="0" y="167098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10745901" y="3194777"/>
            <a:ext cx="1680148" cy="1670983"/>
          </a:xfrm>
          <a:custGeom>
            <a:avLst/>
            <a:gdLst/>
            <a:ahLst/>
            <a:cxnLst/>
            <a:rect r="r" b="b" t="t" l="l"/>
            <a:pathLst>
              <a:path h="1670983" w="1680148">
                <a:moveTo>
                  <a:pt x="0" y="0"/>
                </a:moveTo>
                <a:lnTo>
                  <a:pt x="1680147" y="0"/>
                </a:lnTo>
                <a:lnTo>
                  <a:pt x="1680147" y="1670983"/>
                </a:lnTo>
                <a:lnTo>
                  <a:pt x="0" y="167098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10745901" y="8084034"/>
            <a:ext cx="1680148" cy="1670983"/>
          </a:xfrm>
          <a:custGeom>
            <a:avLst/>
            <a:gdLst/>
            <a:ahLst/>
            <a:cxnLst/>
            <a:rect r="r" b="b" t="t" l="l"/>
            <a:pathLst>
              <a:path h="1670983" w="1680148">
                <a:moveTo>
                  <a:pt x="0" y="0"/>
                </a:moveTo>
                <a:lnTo>
                  <a:pt x="1680147" y="0"/>
                </a:lnTo>
                <a:lnTo>
                  <a:pt x="1680147" y="1670983"/>
                </a:lnTo>
                <a:lnTo>
                  <a:pt x="0" y="167098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AutoShape 13" id="13"/>
          <p:cNvSpPr/>
          <p:nvPr/>
        </p:nvSpPr>
        <p:spPr>
          <a:xfrm>
            <a:off x="8994666" y="1475167"/>
            <a:ext cx="1247116" cy="0"/>
          </a:xfrm>
          <a:prstGeom prst="line">
            <a:avLst/>
          </a:prstGeom>
          <a:ln cap="flat" w="476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4" id="14"/>
          <p:cNvSpPr/>
          <p:nvPr/>
        </p:nvSpPr>
        <p:spPr>
          <a:xfrm>
            <a:off x="12548827" y="6699580"/>
            <a:ext cx="859343" cy="0"/>
          </a:xfrm>
          <a:prstGeom prst="line">
            <a:avLst/>
          </a:prstGeom>
          <a:ln cap="flat" w="476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5" id="15"/>
          <p:cNvSpPr/>
          <p:nvPr/>
        </p:nvSpPr>
        <p:spPr>
          <a:xfrm>
            <a:off x="11400901" y="4886034"/>
            <a:ext cx="0" cy="666750"/>
          </a:xfrm>
          <a:prstGeom prst="line">
            <a:avLst/>
          </a:prstGeom>
          <a:ln cap="flat" w="476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6" id="16"/>
          <p:cNvSpPr/>
          <p:nvPr/>
        </p:nvSpPr>
        <p:spPr>
          <a:xfrm>
            <a:off x="14164465" y="4915505"/>
            <a:ext cx="0" cy="666750"/>
          </a:xfrm>
          <a:prstGeom prst="line">
            <a:avLst/>
          </a:prstGeom>
          <a:ln cap="flat" w="476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7" id="17"/>
          <p:cNvSpPr/>
          <p:nvPr/>
        </p:nvSpPr>
        <p:spPr>
          <a:xfrm>
            <a:off x="11400901" y="2432777"/>
            <a:ext cx="0" cy="666750"/>
          </a:xfrm>
          <a:prstGeom prst="line">
            <a:avLst/>
          </a:prstGeom>
          <a:ln cap="flat" w="476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8" id="18"/>
          <p:cNvSpPr/>
          <p:nvPr/>
        </p:nvSpPr>
        <p:spPr>
          <a:xfrm>
            <a:off x="15339041" y="6651955"/>
            <a:ext cx="859343" cy="0"/>
          </a:xfrm>
          <a:prstGeom prst="line">
            <a:avLst/>
          </a:prstGeom>
          <a:ln cap="flat" w="476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9" id="19"/>
          <p:cNvSpPr/>
          <p:nvPr/>
        </p:nvSpPr>
        <p:spPr>
          <a:xfrm>
            <a:off x="11400901" y="7322034"/>
            <a:ext cx="0" cy="666750"/>
          </a:xfrm>
          <a:prstGeom prst="line">
            <a:avLst/>
          </a:prstGeom>
          <a:ln cap="flat" w="476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20" id="20"/>
          <p:cNvSpPr/>
          <p:nvPr/>
        </p:nvSpPr>
        <p:spPr>
          <a:xfrm flipH="false" flipV="false" rot="0">
            <a:off x="10553026" y="660432"/>
            <a:ext cx="1995801" cy="1677095"/>
          </a:xfrm>
          <a:custGeom>
            <a:avLst/>
            <a:gdLst/>
            <a:ahLst/>
            <a:cxnLst/>
            <a:rect r="r" b="b" t="t" l="l"/>
            <a:pathLst>
              <a:path h="1677095" w="1995801">
                <a:moveTo>
                  <a:pt x="0" y="0"/>
                </a:moveTo>
                <a:lnTo>
                  <a:pt x="1995801" y="0"/>
                </a:lnTo>
                <a:lnTo>
                  <a:pt x="1995801" y="1677095"/>
                </a:lnTo>
                <a:lnTo>
                  <a:pt x="0" y="167709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2089870" y="4468402"/>
            <a:ext cx="6151344" cy="21041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45"/>
              </a:lnSpc>
            </a:pPr>
            <a:r>
              <a:rPr lang="en-US" sz="7072" b="true">
                <a:solidFill>
                  <a:srgbClr val="731F7D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Micro-Service Architecture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1132523" y="1290555"/>
            <a:ext cx="536755" cy="4168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64"/>
              </a:lnSpc>
              <a:spcBef>
                <a:spcPct val="0"/>
              </a:spcBef>
            </a:pPr>
            <a:r>
              <a:rPr lang="en-US" b="true" sz="2766">
                <a:solidFill>
                  <a:srgbClr val="00000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API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011557" y="321316"/>
            <a:ext cx="2778687" cy="2385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78"/>
              </a:lnSpc>
              <a:spcBef>
                <a:spcPct val="0"/>
              </a:spcBef>
            </a:pPr>
            <a:r>
              <a:rPr lang="en-US" b="true" sz="1484" spc="-14">
                <a:solidFill>
                  <a:srgbClr val="000000"/>
                </a:solidFill>
                <a:latin typeface="Assistant Bold"/>
                <a:ea typeface="Assistant Bold"/>
                <a:cs typeface="Assistant Bold"/>
                <a:sym typeface="Assistant Bold"/>
              </a:rPr>
              <a:t>Gateway</a:t>
            </a:r>
          </a:p>
        </p:txBody>
      </p:sp>
    </p:spTree>
  </p:cSld>
  <p:clrMapOvr>
    <a:masterClrMapping/>
  </p:clrMapOvr>
</p:sld>
</file>

<file path=ppt/slides/slide4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4494633">
            <a:off x="-2979370" y="9035005"/>
            <a:ext cx="4315504" cy="4088940"/>
          </a:xfrm>
          <a:custGeom>
            <a:avLst/>
            <a:gdLst/>
            <a:ahLst/>
            <a:cxnLst/>
            <a:rect r="r" b="b" t="t" l="l"/>
            <a:pathLst>
              <a:path h="4088940" w="4315504">
                <a:moveTo>
                  <a:pt x="0" y="0"/>
                </a:moveTo>
                <a:lnTo>
                  <a:pt x="4315504" y="0"/>
                </a:lnTo>
                <a:lnTo>
                  <a:pt x="4315504" y="4088940"/>
                </a:lnTo>
                <a:lnTo>
                  <a:pt x="0" y="40889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689718" y="737208"/>
            <a:ext cx="12908564" cy="10563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45"/>
              </a:lnSpc>
            </a:pPr>
            <a:r>
              <a:rPr lang="en-US" sz="7072" b="true">
                <a:solidFill>
                  <a:srgbClr val="00000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3-Tier Architecture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313119">
            <a:off x="15427281" y="-1889223"/>
            <a:ext cx="5214256" cy="4986132"/>
          </a:xfrm>
          <a:custGeom>
            <a:avLst/>
            <a:gdLst/>
            <a:ahLst/>
            <a:cxnLst/>
            <a:rect r="r" b="b" t="t" l="l"/>
            <a:pathLst>
              <a:path h="4986132" w="5214256">
                <a:moveTo>
                  <a:pt x="0" y="0"/>
                </a:moveTo>
                <a:lnTo>
                  <a:pt x="5214255" y="0"/>
                </a:lnTo>
                <a:lnTo>
                  <a:pt x="5214255" y="4986132"/>
                </a:lnTo>
                <a:lnTo>
                  <a:pt x="0" y="49861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244026" y="3600011"/>
            <a:ext cx="2144352" cy="2717666"/>
          </a:xfrm>
          <a:custGeom>
            <a:avLst/>
            <a:gdLst/>
            <a:ahLst/>
            <a:cxnLst/>
            <a:rect r="r" b="b" t="t" l="l"/>
            <a:pathLst>
              <a:path h="2717666" w="2144352">
                <a:moveTo>
                  <a:pt x="0" y="0"/>
                </a:moveTo>
                <a:lnTo>
                  <a:pt x="2144352" y="0"/>
                </a:lnTo>
                <a:lnTo>
                  <a:pt x="2144352" y="2717666"/>
                </a:lnTo>
                <a:lnTo>
                  <a:pt x="0" y="27176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90151" y="3679855"/>
            <a:ext cx="3283957" cy="2717666"/>
          </a:xfrm>
          <a:custGeom>
            <a:avLst/>
            <a:gdLst/>
            <a:ahLst/>
            <a:cxnLst/>
            <a:rect r="r" b="b" t="t" l="l"/>
            <a:pathLst>
              <a:path h="2717666" w="3283957">
                <a:moveTo>
                  <a:pt x="0" y="0"/>
                </a:moveTo>
                <a:lnTo>
                  <a:pt x="3283956" y="0"/>
                </a:lnTo>
                <a:lnTo>
                  <a:pt x="3283956" y="2717666"/>
                </a:lnTo>
                <a:lnTo>
                  <a:pt x="0" y="271766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913146" y="3605893"/>
            <a:ext cx="2461708" cy="2791628"/>
          </a:xfrm>
          <a:custGeom>
            <a:avLst/>
            <a:gdLst/>
            <a:ahLst/>
            <a:cxnLst/>
            <a:rect r="r" b="b" t="t" l="l"/>
            <a:pathLst>
              <a:path h="2791628" w="2461708">
                <a:moveTo>
                  <a:pt x="0" y="0"/>
                </a:moveTo>
                <a:lnTo>
                  <a:pt x="2461708" y="0"/>
                </a:lnTo>
                <a:lnTo>
                  <a:pt x="2461708" y="2791628"/>
                </a:lnTo>
                <a:lnTo>
                  <a:pt x="0" y="279162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144215" y="2669325"/>
            <a:ext cx="4175827" cy="6543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75"/>
              </a:lnSpc>
            </a:pPr>
            <a:r>
              <a:rPr lang="en-US" sz="4135" b="true">
                <a:solidFill>
                  <a:srgbClr val="731F7D"/>
                </a:solidFill>
                <a:latin typeface="Halant Medium"/>
                <a:ea typeface="Halant Medium"/>
                <a:cs typeface="Halant Medium"/>
                <a:sym typeface="Halant Medium"/>
              </a:rPr>
              <a:t>Presentation Tier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44215" y="7100316"/>
            <a:ext cx="4175827" cy="14725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83"/>
              </a:lnSpc>
            </a:pPr>
            <a:r>
              <a:rPr lang="en-US" sz="2131" spc="-21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or User interface Layer.  This tier displays information to users</a:t>
            </a:r>
          </a:p>
          <a:p>
            <a:pPr algn="ctr">
              <a:lnSpc>
                <a:spcPts val="2983"/>
              </a:lnSpc>
              <a:spcBef>
                <a:spcPct val="0"/>
              </a:spcBef>
            </a:pPr>
            <a:r>
              <a:rPr lang="en-US" sz="2131" spc="-21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and collects their input. It is represented by the web pages.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234568" y="2653649"/>
            <a:ext cx="3818865" cy="6543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375"/>
              </a:lnSpc>
              <a:spcBef>
                <a:spcPct val="0"/>
              </a:spcBef>
            </a:pPr>
            <a:r>
              <a:rPr lang="en-US" b="true" sz="4135">
                <a:solidFill>
                  <a:srgbClr val="731F7D"/>
                </a:solidFill>
                <a:latin typeface="Halant Medium"/>
                <a:ea typeface="Halant Medium"/>
                <a:cs typeface="Halant Medium"/>
                <a:sym typeface="Halant Medium"/>
              </a:rPr>
              <a:t>Application Tier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234568" y="6939327"/>
            <a:ext cx="3818865" cy="21675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55"/>
              </a:lnSpc>
            </a:pPr>
            <a:r>
              <a:rPr lang="en-US" sz="2039" spc="-20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or business logic layer.  This tier contains the function to process</a:t>
            </a:r>
          </a:p>
          <a:p>
            <a:pPr algn="ctr">
              <a:lnSpc>
                <a:spcPts val="2855"/>
              </a:lnSpc>
              <a:spcBef>
                <a:spcPct val="0"/>
              </a:spcBef>
            </a:pPr>
            <a:r>
              <a:rPr lang="en-US" sz="2039" spc="-20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input, execute decisions, and perform computations. It works as a bridge and is represented through the Model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145033" y="2653649"/>
            <a:ext cx="2342337" cy="6543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375"/>
              </a:lnSpc>
              <a:spcBef>
                <a:spcPct val="0"/>
              </a:spcBef>
            </a:pPr>
            <a:r>
              <a:rPr lang="en-US" b="true" sz="4135">
                <a:solidFill>
                  <a:srgbClr val="731F7D"/>
                </a:solidFill>
                <a:latin typeface="Halant Medium"/>
                <a:ea typeface="Halant Medium"/>
                <a:cs typeface="Halant Medium"/>
                <a:sym typeface="Halant Medium"/>
              </a:rPr>
              <a:t>Data Tier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406770" y="6939327"/>
            <a:ext cx="3818865" cy="7175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59"/>
              </a:lnSpc>
              <a:spcBef>
                <a:spcPct val="0"/>
              </a:spcBef>
            </a:pPr>
            <a:r>
              <a:rPr lang="en-US" sz="2042" spc="-20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This tier stores and manages data through databases</a:t>
            </a:r>
          </a:p>
        </p:txBody>
      </p:sp>
      <p:sp>
        <p:nvSpPr>
          <p:cNvPr name="AutoShape 14" id="14"/>
          <p:cNvSpPr/>
          <p:nvPr/>
        </p:nvSpPr>
        <p:spPr>
          <a:xfrm>
            <a:off x="5529607" y="4697484"/>
            <a:ext cx="1728039" cy="0"/>
          </a:xfrm>
          <a:prstGeom prst="line">
            <a:avLst/>
          </a:prstGeom>
          <a:ln cap="flat" w="85725">
            <a:solidFill>
              <a:srgbClr val="731F7D"/>
            </a:solidFill>
            <a:prstDash val="solid"/>
            <a:headEnd type="arrow" len="sm" w="med"/>
            <a:tailEnd type="arrow" len="sm" w="med"/>
          </a:ln>
        </p:spPr>
      </p:sp>
      <p:sp>
        <p:nvSpPr>
          <p:cNvPr name="AutoShape 15" id="15"/>
          <p:cNvSpPr/>
          <p:nvPr/>
        </p:nvSpPr>
        <p:spPr>
          <a:xfrm>
            <a:off x="10944487" y="4958844"/>
            <a:ext cx="1728039" cy="0"/>
          </a:xfrm>
          <a:prstGeom prst="line">
            <a:avLst/>
          </a:prstGeom>
          <a:ln cap="flat" w="85725">
            <a:solidFill>
              <a:srgbClr val="731F7D"/>
            </a:solidFill>
            <a:prstDash val="solid"/>
            <a:headEnd type="arrow" len="sm" w="med"/>
            <a:tailEnd type="arrow" len="sm" w="med"/>
          </a:ln>
        </p:spPr>
      </p:sp>
      <p:sp>
        <p:nvSpPr>
          <p:cNvPr name="Freeform 16" id="16"/>
          <p:cNvSpPr/>
          <p:nvPr/>
        </p:nvSpPr>
        <p:spPr>
          <a:xfrm flipH="false" flipV="false" rot="4494633">
            <a:off x="15865317" y="9300984"/>
            <a:ext cx="4315504" cy="4088940"/>
          </a:xfrm>
          <a:custGeom>
            <a:avLst/>
            <a:gdLst/>
            <a:ahLst/>
            <a:cxnLst/>
            <a:rect r="r" b="b" t="t" l="l"/>
            <a:pathLst>
              <a:path h="4088940" w="4315504">
                <a:moveTo>
                  <a:pt x="0" y="0"/>
                </a:moveTo>
                <a:lnTo>
                  <a:pt x="4315504" y="0"/>
                </a:lnTo>
                <a:lnTo>
                  <a:pt x="4315504" y="4088941"/>
                </a:lnTo>
                <a:lnTo>
                  <a:pt x="0" y="40889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9088749">
            <a:off x="16504144" y="8537782"/>
            <a:ext cx="2440941" cy="2312792"/>
          </a:xfrm>
          <a:custGeom>
            <a:avLst/>
            <a:gdLst/>
            <a:ahLst/>
            <a:cxnLst/>
            <a:rect r="r" b="b" t="t" l="l"/>
            <a:pathLst>
              <a:path h="2312792" w="2440941">
                <a:moveTo>
                  <a:pt x="0" y="0"/>
                </a:moveTo>
                <a:lnTo>
                  <a:pt x="2440941" y="0"/>
                </a:lnTo>
                <a:lnTo>
                  <a:pt x="2440941" y="2312792"/>
                </a:lnTo>
                <a:lnTo>
                  <a:pt x="0" y="23127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313119">
            <a:off x="15189305" y="-1640681"/>
            <a:ext cx="5583018" cy="5338761"/>
          </a:xfrm>
          <a:custGeom>
            <a:avLst/>
            <a:gdLst/>
            <a:ahLst/>
            <a:cxnLst/>
            <a:rect r="r" b="b" t="t" l="l"/>
            <a:pathLst>
              <a:path h="5338761" w="5583018">
                <a:moveTo>
                  <a:pt x="0" y="0"/>
                </a:moveTo>
                <a:lnTo>
                  <a:pt x="5583018" y="0"/>
                </a:lnTo>
                <a:lnTo>
                  <a:pt x="5583018" y="5338762"/>
                </a:lnTo>
                <a:lnTo>
                  <a:pt x="0" y="53387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6959566">
            <a:off x="-907780" y="-1020768"/>
            <a:ext cx="2895099" cy="2768439"/>
          </a:xfrm>
          <a:custGeom>
            <a:avLst/>
            <a:gdLst/>
            <a:ahLst/>
            <a:cxnLst/>
            <a:rect r="r" b="b" t="t" l="l"/>
            <a:pathLst>
              <a:path h="2768439" w="2895099">
                <a:moveTo>
                  <a:pt x="0" y="0"/>
                </a:moveTo>
                <a:lnTo>
                  <a:pt x="2895100" y="0"/>
                </a:lnTo>
                <a:lnTo>
                  <a:pt x="2895100" y="2768439"/>
                </a:lnTo>
                <a:lnTo>
                  <a:pt x="0" y="27684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658135" y="3277333"/>
            <a:ext cx="3014192" cy="3418156"/>
          </a:xfrm>
          <a:custGeom>
            <a:avLst/>
            <a:gdLst/>
            <a:ahLst/>
            <a:cxnLst/>
            <a:rect r="r" b="b" t="t" l="l"/>
            <a:pathLst>
              <a:path h="3418156" w="3014192">
                <a:moveTo>
                  <a:pt x="0" y="0"/>
                </a:moveTo>
                <a:lnTo>
                  <a:pt x="3014193" y="0"/>
                </a:lnTo>
                <a:lnTo>
                  <a:pt x="3014193" y="3418157"/>
                </a:lnTo>
                <a:lnTo>
                  <a:pt x="0" y="341815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017920" y="1483840"/>
            <a:ext cx="12252161" cy="10657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45"/>
              </a:lnSpc>
            </a:pPr>
            <a:r>
              <a:rPr lang="en-US" sz="7072" b="true">
                <a:solidFill>
                  <a:srgbClr val="1B1919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Client-Server Architecture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057563" y="7511195"/>
            <a:ext cx="4130411" cy="1553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01"/>
              </a:lnSpc>
              <a:spcBef>
                <a:spcPct val="0"/>
              </a:spcBef>
            </a:pPr>
            <a:r>
              <a:rPr lang="en-US" sz="2215" spc="-22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The client is </a:t>
            </a:r>
            <a:r>
              <a:rPr lang="en-US" sz="2215" spc="-22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the web browser, it sends requests to the server using HTTPS protocol. The Application Tier processes the client’s requests.</a:t>
            </a:r>
          </a:p>
        </p:txBody>
      </p:sp>
      <p:sp>
        <p:nvSpPr>
          <p:cNvPr name="AutoShape 8" id="8"/>
          <p:cNvSpPr/>
          <p:nvPr/>
        </p:nvSpPr>
        <p:spPr>
          <a:xfrm>
            <a:off x="7469804" y="4160471"/>
            <a:ext cx="3906501" cy="0"/>
          </a:xfrm>
          <a:prstGeom prst="line">
            <a:avLst/>
          </a:prstGeom>
          <a:ln cap="flat" w="114300">
            <a:solidFill>
              <a:srgbClr val="731F7D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9" id="9"/>
          <p:cNvSpPr/>
          <p:nvPr/>
        </p:nvSpPr>
        <p:spPr>
          <a:xfrm>
            <a:off x="7469804" y="5723606"/>
            <a:ext cx="3906501" cy="0"/>
          </a:xfrm>
          <a:prstGeom prst="line">
            <a:avLst/>
          </a:prstGeom>
          <a:ln cap="flat" w="114300">
            <a:solidFill>
              <a:srgbClr val="731F7D"/>
            </a:solidFill>
            <a:prstDash val="solid"/>
            <a:headEnd type="arrow" len="sm" w="med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3181593" y="3361235"/>
            <a:ext cx="3882352" cy="3212873"/>
          </a:xfrm>
          <a:custGeom>
            <a:avLst/>
            <a:gdLst/>
            <a:ahLst/>
            <a:cxnLst/>
            <a:rect r="r" b="b" t="t" l="l"/>
            <a:pathLst>
              <a:path h="3212873" w="3882352">
                <a:moveTo>
                  <a:pt x="0" y="0"/>
                </a:moveTo>
                <a:lnTo>
                  <a:pt x="3882352" y="0"/>
                </a:lnTo>
                <a:lnTo>
                  <a:pt x="3882352" y="3212873"/>
                </a:lnTo>
                <a:lnTo>
                  <a:pt x="0" y="321287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3057563" y="6726508"/>
            <a:ext cx="4130411" cy="6543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75"/>
              </a:lnSpc>
            </a:pPr>
            <a:r>
              <a:rPr lang="en-US" sz="4135" b="true">
                <a:solidFill>
                  <a:srgbClr val="731F7D"/>
                </a:solidFill>
                <a:latin typeface="Halant Medium"/>
                <a:ea typeface="Halant Medium"/>
                <a:cs typeface="Halant Medium"/>
                <a:sym typeface="Halant Medium"/>
              </a:rPr>
              <a:t>Client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100026" y="6726508"/>
            <a:ext cx="4130411" cy="6543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75"/>
              </a:lnSpc>
            </a:pPr>
            <a:r>
              <a:rPr lang="en-US" sz="4135" b="true">
                <a:solidFill>
                  <a:srgbClr val="731F7D"/>
                </a:solidFill>
                <a:latin typeface="Halant Medium"/>
                <a:ea typeface="Halant Medium"/>
                <a:cs typeface="Halant Medium"/>
                <a:sym typeface="Halant Medium"/>
              </a:rPr>
              <a:t>Server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100026" y="7511195"/>
            <a:ext cx="4130411" cy="1553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01"/>
              </a:lnSpc>
              <a:spcBef>
                <a:spcPct val="0"/>
              </a:spcBef>
            </a:pPr>
            <a:r>
              <a:rPr lang="en-US" sz="2215" spc="-22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The server processes the client’s requests and provides responses. The Presentation Tier formats the server’s responses</a:t>
            </a:r>
          </a:p>
        </p:txBody>
      </p:sp>
    </p:spTree>
  </p:cSld>
  <p:clrMapOvr>
    <a:masterClrMapping/>
  </p:clrMapOvr>
</p:sld>
</file>

<file path=ppt/slides/slide4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D135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4494633">
            <a:off x="737717" y="7024205"/>
            <a:ext cx="2605188" cy="2468415"/>
          </a:xfrm>
          <a:custGeom>
            <a:avLst/>
            <a:gdLst/>
            <a:ahLst/>
            <a:cxnLst/>
            <a:rect r="r" b="b" t="t" l="l"/>
            <a:pathLst>
              <a:path h="2468415" w="2605188">
                <a:moveTo>
                  <a:pt x="0" y="0"/>
                </a:moveTo>
                <a:lnTo>
                  <a:pt x="2605187" y="0"/>
                </a:lnTo>
                <a:lnTo>
                  <a:pt x="2605187" y="2468415"/>
                </a:lnTo>
                <a:lnTo>
                  <a:pt x="0" y="24684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213644" y="-550315"/>
            <a:ext cx="5225712" cy="4650884"/>
          </a:xfrm>
          <a:custGeom>
            <a:avLst/>
            <a:gdLst/>
            <a:ahLst/>
            <a:cxnLst/>
            <a:rect r="r" b="b" t="t" l="l"/>
            <a:pathLst>
              <a:path h="4650884" w="5225712">
                <a:moveTo>
                  <a:pt x="0" y="0"/>
                </a:moveTo>
                <a:lnTo>
                  <a:pt x="5225712" y="0"/>
                </a:lnTo>
                <a:lnTo>
                  <a:pt x="5225712" y="4650884"/>
                </a:lnTo>
                <a:lnTo>
                  <a:pt x="0" y="465088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313119">
            <a:off x="3291026" y="3087831"/>
            <a:ext cx="5693252" cy="5444172"/>
          </a:xfrm>
          <a:custGeom>
            <a:avLst/>
            <a:gdLst/>
            <a:ahLst/>
            <a:cxnLst/>
            <a:rect r="r" b="b" t="t" l="l"/>
            <a:pathLst>
              <a:path h="5444172" w="5693252">
                <a:moveTo>
                  <a:pt x="0" y="0"/>
                </a:moveTo>
                <a:lnTo>
                  <a:pt x="5693252" y="0"/>
                </a:lnTo>
                <a:lnTo>
                  <a:pt x="5693252" y="5444173"/>
                </a:lnTo>
                <a:lnTo>
                  <a:pt x="0" y="544417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119289" y="6773142"/>
            <a:ext cx="7140011" cy="24851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542"/>
              </a:lnSpc>
            </a:pPr>
            <a:r>
              <a:rPr lang="en-US" sz="5544" b="true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Implementation, Integration and Testing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5316748" y="5645368"/>
            <a:ext cx="1942552" cy="10340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8115"/>
              </a:lnSpc>
              <a:spcBef>
                <a:spcPct val="0"/>
              </a:spcBef>
            </a:pPr>
            <a:r>
              <a:rPr lang="en-US" b="true" sz="6877">
                <a:solidFill>
                  <a:srgbClr val="FFFFFF">
                    <a:alpha val="60000"/>
                  </a:srgbClr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03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937200" y="0"/>
            <a:ext cx="14413600" cy="15014167"/>
          </a:xfrm>
          <a:custGeom>
            <a:avLst/>
            <a:gdLst/>
            <a:ahLst/>
            <a:cxnLst/>
            <a:rect r="r" b="b" t="t" l="l"/>
            <a:pathLst>
              <a:path h="15014167" w="14413600">
                <a:moveTo>
                  <a:pt x="0" y="0"/>
                </a:moveTo>
                <a:lnTo>
                  <a:pt x="14413600" y="0"/>
                </a:lnTo>
                <a:lnTo>
                  <a:pt x="14413600" y="15014167"/>
                </a:lnTo>
                <a:lnTo>
                  <a:pt x="0" y="1501416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094169">
            <a:off x="14896872" y="-2721252"/>
            <a:ext cx="6176663" cy="5906434"/>
          </a:xfrm>
          <a:custGeom>
            <a:avLst/>
            <a:gdLst/>
            <a:ahLst/>
            <a:cxnLst/>
            <a:rect r="r" b="b" t="t" l="l"/>
            <a:pathLst>
              <a:path h="5906434" w="6176663">
                <a:moveTo>
                  <a:pt x="0" y="0"/>
                </a:moveTo>
                <a:lnTo>
                  <a:pt x="6176662" y="0"/>
                </a:lnTo>
                <a:lnTo>
                  <a:pt x="6176662" y="5906433"/>
                </a:lnTo>
                <a:lnTo>
                  <a:pt x="0" y="590643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9440951">
            <a:off x="-1103959" y="-540919"/>
            <a:ext cx="2207918" cy="2092002"/>
          </a:xfrm>
          <a:custGeom>
            <a:avLst/>
            <a:gdLst/>
            <a:ahLst/>
            <a:cxnLst/>
            <a:rect r="r" b="b" t="t" l="l"/>
            <a:pathLst>
              <a:path h="2092002" w="2207918">
                <a:moveTo>
                  <a:pt x="0" y="0"/>
                </a:moveTo>
                <a:lnTo>
                  <a:pt x="2207918" y="0"/>
                </a:lnTo>
                <a:lnTo>
                  <a:pt x="2207918" y="2092002"/>
                </a:lnTo>
                <a:lnTo>
                  <a:pt x="0" y="20920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685624" y="3729440"/>
            <a:ext cx="5853655" cy="5070728"/>
            <a:chOff x="0" y="0"/>
            <a:chExt cx="7804873" cy="676097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804873" cy="6760971"/>
            </a:xfrm>
            <a:custGeom>
              <a:avLst/>
              <a:gdLst/>
              <a:ahLst/>
              <a:cxnLst/>
              <a:rect r="r" b="b" t="t" l="l"/>
              <a:pathLst>
                <a:path h="6760971" w="7804873">
                  <a:moveTo>
                    <a:pt x="0" y="0"/>
                  </a:moveTo>
                  <a:lnTo>
                    <a:pt x="7804873" y="0"/>
                  </a:lnTo>
                  <a:lnTo>
                    <a:pt x="7804873" y="6760971"/>
                  </a:lnTo>
                  <a:lnTo>
                    <a:pt x="0" y="67609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AutoShape 6" id="6"/>
            <p:cNvSpPr/>
            <p:nvPr/>
          </p:nvSpPr>
          <p:spPr>
            <a:xfrm>
              <a:off x="873296" y="5409832"/>
              <a:ext cx="6058281" cy="0"/>
            </a:xfrm>
            <a:prstGeom prst="line">
              <a:avLst/>
            </a:prstGeom>
            <a:ln cap="flat" w="202501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7" id="7"/>
            <p:cNvSpPr/>
            <p:nvPr/>
          </p:nvSpPr>
          <p:spPr>
            <a:xfrm>
              <a:off x="1660955" y="4093862"/>
              <a:ext cx="4483018" cy="0"/>
            </a:xfrm>
            <a:prstGeom prst="line">
              <a:avLst/>
            </a:prstGeom>
            <a:ln cap="flat" w="202501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8" id="8"/>
            <p:cNvSpPr/>
            <p:nvPr/>
          </p:nvSpPr>
          <p:spPr>
            <a:xfrm>
              <a:off x="2447648" y="2777893"/>
              <a:ext cx="2909577" cy="0"/>
            </a:xfrm>
            <a:prstGeom prst="line">
              <a:avLst/>
            </a:prstGeom>
            <a:ln cap="flat" w="202501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grpSp>
          <p:nvGrpSpPr>
            <p:cNvPr name="Group 9" id="9"/>
            <p:cNvGrpSpPr/>
            <p:nvPr/>
          </p:nvGrpSpPr>
          <p:grpSpPr>
            <a:xfrm rot="-5400000">
              <a:off x="2128325" y="2844801"/>
              <a:ext cx="3548222" cy="2498122"/>
              <a:chOff x="0" y="0"/>
              <a:chExt cx="791215" cy="557054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791215" cy="557054"/>
              </a:xfrm>
              <a:custGeom>
                <a:avLst/>
                <a:gdLst/>
                <a:ahLst/>
                <a:cxnLst/>
                <a:rect r="r" b="b" t="t" l="l"/>
                <a:pathLst>
                  <a:path h="557054" w="791215">
                    <a:moveTo>
                      <a:pt x="791215" y="278527"/>
                    </a:moveTo>
                    <a:lnTo>
                      <a:pt x="384815" y="0"/>
                    </a:lnTo>
                    <a:lnTo>
                      <a:pt x="384815" y="203200"/>
                    </a:lnTo>
                    <a:lnTo>
                      <a:pt x="0" y="203200"/>
                    </a:lnTo>
                    <a:lnTo>
                      <a:pt x="0" y="353854"/>
                    </a:lnTo>
                    <a:lnTo>
                      <a:pt x="384815" y="353854"/>
                    </a:lnTo>
                    <a:lnTo>
                      <a:pt x="384815" y="557054"/>
                    </a:lnTo>
                    <a:lnTo>
                      <a:pt x="791215" y="278527"/>
                    </a:lnTo>
                    <a:close/>
                  </a:path>
                </a:pathLst>
              </a:custGeom>
              <a:solidFill>
                <a:srgbClr val="A50C7B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165100"/>
                <a:ext cx="689615" cy="18875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</p:grpSp>
      <p:sp>
        <p:nvSpPr>
          <p:cNvPr name="TextBox 12" id="12"/>
          <p:cNvSpPr txBox="true"/>
          <p:nvPr/>
        </p:nvSpPr>
        <p:spPr>
          <a:xfrm rot="0">
            <a:off x="1028700" y="4446842"/>
            <a:ext cx="8204180" cy="31244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85"/>
              </a:lnSpc>
            </a:pPr>
            <a:r>
              <a:rPr lang="en-US" sz="2989" spc="-29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This ap</a:t>
            </a:r>
            <a:r>
              <a:rPr lang="en-US" sz="2989" spc="-29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proach consists in develop and evaluate the </a:t>
            </a:r>
            <a:r>
              <a:rPr lang="en-US" sz="2989" spc="-29" b="true">
                <a:solidFill>
                  <a:srgbClr val="000000"/>
                </a:solidFill>
                <a:latin typeface="Assistant Bold"/>
                <a:ea typeface="Assistant Bold"/>
                <a:cs typeface="Assistant Bold"/>
                <a:sym typeface="Assistant Bold"/>
              </a:rPr>
              <a:t>components individually</a:t>
            </a:r>
            <a:r>
              <a:rPr lang="en-US" sz="2989" spc="-29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, and </a:t>
            </a:r>
            <a:r>
              <a:rPr lang="en-US" sz="2989" spc="-29" b="true">
                <a:solidFill>
                  <a:srgbClr val="000000"/>
                </a:solidFill>
                <a:latin typeface="Assistant Bold"/>
                <a:ea typeface="Assistant Bold"/>
                <a:cs typeface="Assistant Bold"/>
                <a:sym typeface="Assistant Bold"/>
              </a:rPr>
              <a:t>then integrate</a:t>
            </a:r>
            <a:r>
              <a:rPr lang="en-US" sz="2989" spc="-29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 them into a larger system. </a:t>
            </a:r>
          </a:p>
          <a:p>
            <a:pPr algn="l">
              <a:lnSpc>
                <a:spcPts val="4185"/>
              </a:lnSpc>
              <a:spcBef>
                <a:spcPct val="0"/>
              </a:spcBef>
            </a:pPr>
            <a:r>
              <a:rPr lang="en-US" sz="2989" spc="-29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This strategy will allow developers to </a:t>
            </a:r>
            <a:r>
              <a:rPr lang="en-US" b="true" sz="2989" spc="-29">
                <a:solidFill>
                  <a:srgbClr val="000000"/>
                </a:solidFill>
                <a:latin typeface="Assistant Bold"/>
                <a:ea typeface="Assistant Bold"/>
                <a:cs typeface="Assistant Bold"/>
                <a:sym typeface="Assistant Bold"/>
              </a:rPr>
              <a:t>keep tracks of eventual bugs or errors</a:t>
            </a:r>
            <a:r>
              <a:rPr lang="en-US" sz="2989" spc="-29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, and furthermore will allow a parallel developing workflow.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359554" y="1038225"/>
            <a:ext cx="10445332" cy="668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77"/>
              </a:lnSpc>
            </a:pPr>
            <a:r>
              <a:rPr lang="en-US" sz="4472" b="true">
                <a:solidFill>
                  <a:srgbClr val="00000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Implementation Plan: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956830" y="1715424"/>
            <a:ext cx="10445332" cy="10563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45"/>
              </a:lnSpc>
            </a:pPr>
            <a:r>
              <a:rPr lang="en-US" sz="7072" b="true">
                <a:solidFill>
                  <a:srgbClr val="00000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Bottom-Up strategy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-2699999">
            <a:off x="538311" y="8523400"/>
            <a:ext cx="5693252" cy="5444172"/>
          </a:xfrm>
          <a:custGeom>
            <a:avLst/>
            <a:gdLst/>
            <a:ahLst/>
            <a:cxnLst/>
            <a:rect r="r" b="b" t="t" l="l"/>
            <a:pathLst>
              <a:path h="5444172" w="5693252">
                <a:moveTo>
                  <a:pt x="0" y="0"/>
                </a:moveTo>
                <a:lnTo>
                  <a:pt x="5693252" y="0"/>
                </a:lnTo>
                <a:lnTo>
                  <a:pt x="5693252" y="5444172"/>
                </a:lnTo>
                <a:lnTo>
                  <a:pt x="0" y="54441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044338" y="363451"/>
            <a:ext cx="13479331" cy="9455904"/>
          </a:xfrm>
          <a:custGeom>
            <a:avLst/>
            <a:gdLst/>
            <a:ahLst/>
            <a:cxnLst/>
            <a:rect r="r" b="b" t="t" l="l"/>
            <a:pathLst>
              <a:path h="9455904" w="13479331">
                <a:moveTo>
                  <a:pt x="0" y="0"/>
                </a:moveTo>
                <a:lnTo>
                  <a:pt x="13479331" y="0"/>
                </a:lnTo>
                <a:lnTo>
                  <a:pt x="13479331" y="9455904"/>
                </a:lnTo>
                <a:lnTo>
                  <a:pt x="0" y="94559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9088749">
            <a:off x="-1085843" y="7975638"/>
            <a:ext cx="3254266" cy="3083417"/>
          </a:xfrm>
          <a:custGeom>
            <a:avLst/>
            <a:gdLst/>
            <a:ahLst/>
            <a:cxnLst/>
            <a:rect r="r" b="b" t="t" l="l"/>
            <a:pathLst>
              <a:path h="3083417" w="3254266">
                <a:moveTo>
                  <a:pt x="0" y="0"/>
                </a:moveTo>
                <a:lnTo>
                  <a:pt x="3254266" y="0"/>
                </a:lnTo>
                <a:lnTo>
                  <a:pt x="3254266" y="3083417"/>
                </a:lnTo>
                <a:lnTo>
                  <a:pt x="0" y="308341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313119">
            <a:off x="15189305" y="-1640681"/>
            <a:ext cx="5583018" cy="5338761"/>
          </a:xfrm>
          <a:custGeom>
            <a:avLst/>
            <a:gdLst/>
            <a:ahLst/>
            <a:cxnLst/>
            <a:rect r="r" b="b" t="t" l="l"/>
            <a:pathLst>
              <a:path h="5338761" w="5583018">
                <a:moveTo>
                  <a:pt x="0" y="0"/>
                </a:moveTo>
                <a:lnTo>
                  <a:pt x="5583018" y="0"/>
                </a:lnTo>
                <a:lnTo>
                  <a:pt x="5583018" y="5338762"/>
                </a:lnTo>
                <a:lnTo>
                  <a:pt x="0" y="533876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6959566">
            <a:off x="-907780" y="-1020768"/>
            <a:ext cx="2895099" cy="2768439"/>
          </a:xfrm>
          <a:custGeom>
            <a:avLst/>
            <a:gdLst/>
            <a:ahLst/>
            <a:cxnLst/>
            <a:rect r="r" b="b" t="t" l="l"/>
            <a:pathLst>
              <a:path h="2768439" w="2895099">
                <a:moveTo>
                  <a:pt x="0" y="0"/>
                </a:moveTo>
                <a:lnTo>
                  <a:pt x="2895100" y="0"/>
                </a:lnTo>
                <a:lnTo>
                  <a:pt x="2895100" y="2768439"/>
                </a:lnTo>
                <a:lnTo>
                  <a:pt x="0" y="276843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22132" y="2968415"/>
            <a:ext cx="7044412" cy="21229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45"/>
              </a:lnSpc>
            </a:pPr>
            <a:r>
              <a:rPr lang="en-US" sz="7072" b="true">
                <a:solidFill>
                  <a:srgbClr val="00000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Integration Strategy</a:t>
            </a:r>
          </a:p>
        </p:txBody>
      </p:sp>
    </p:spTree>
  </p:cSld>
  <p:clrMapOvr>
    <a:masterClrMapping/>
  </p:clrMapOvr>
</p:sld>
</file>

<file path=ppt/slides/slide5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73839" y="3293550"/>
            <a:ext cx="16740321" cy="6110217"/>
          </a:xfrm>
          <a:custGeom>
            <a:avLst/>
            <a:gdLst/>
            <a:ahLst/>
            <a:cxnLst/>
            <a:rect r="r" b="b" t="t" l="l"/>
            <a:pathLst>
              <a:path h="6110217" w="16740321">
                <a:moveTo>
                  <a:pt x="0" y="0"/>
                </a:moveTo>
                <a:lnTo>
                  <a:pt x="16740322" y="0"/>
                </a:lnTo>
                <a:lnTo>
                  <a:pt x="16740322" y="6110218"/>
                </a:lnTo>
                <a:lnTo>
                  <a:pt x="0" y="611021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313119">
            <a:off x="14379122" y="-1264274"/>
            <a:ext cx="6270077" cy="5995761"/>
          </a:xfrm>
          <a:custGeom>
            <a:avLst/>
            <a:gdLst/>
            <a:ahLst/>
            <a:cxnLst/>
            <a:rect r="r" b="b" t="t" l="l"/>
            <a:pathLst>
              <a:path h="5995761" w="6270077">
                <a:moveTo>
                  <a:pt x="0" y="0"/>
                </a:moveTo>
                <a:lnTo>
                  <a:pt x="6270077" y="0"/>
                </a:lnTo>
                <a:lnTo>
                  <a:pt x="6270077" y="5995761"/>
                </a:lnTo>
                <a:lnTo>
                  <a:pt x="0" y="599576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6959566">
            <a:off x="-853976" y="-604322"/>
            <a:ext cx="3765351" cy="3600617"/>
          </a:xfrm>
          <a:custGeom>
            <a:avLst/>
            <a:gdLst/>
            <a:ahLst/>
            <a:cxnLst/>
            <a:rect r="r" b="b" t="t" l="l"/>
            <a:pathLst>
              <a:path h="3600617" w="3765351">
                <a:moveTo>
                  <a:pt x="0" y="0"/>
                </a:moveTo>
                <a:lnTo>
                  <a:pt x="3765352" y="0"/>
                </a:lnTo>
                <a:lnTo>
                  <a:pt x="3765352" y="3600617"/>
                </a:lnTo>
                <a:lnTo>
                  <a:pt x="0" y="360061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0" y="1205512"/>
            <a:ext cx="18288000" cy="10657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45"/>
              </a:lnSpc>
            </a:pPr>
            <a:r>
              <a:rPr lang="en-US" sz="7072" b="true">
                <a:solidFill>
                  <a:srgbClr val="00000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Integration Strategy</a:t>
            </a:r>
          </a:p>
        </p:txBody>
      </p:sp>
    </p:spTree>
  </p:cSld>
  <p:clrMapOvr>
    <a:masterClrMapping/>
  </p:clrMapOvr>
</p:sld>
</file>

<file path=ppt/slides/slide5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689718" y="2167511"/>
            <a:ext cx="12908564" cy="10563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45"/>
              </a:lnSpc>
            </a:pPr>
            <a:r>
              <a:rPr lang="en-US" sz="7072" b="true">
                <a:solidFill>
                  <a:srgbClr val="00000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System Testing Strategy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950484" y="4462856"/>
            <a:ext cx="2797344" cy="13327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75"/>
              </a:lnSpc>
            </a:pPr>
            <a:r>
              <a:rPr lang="en-US" sz="4135" b="true">
                <a:solidFill>
                  <a:srgbClr val="731F7D"/>
                </a:solidFill>
                <a:latin typeface="Halant Medium"/>
                <a:ea typeface="Halant Medium"/>
                <a:cs typeface="Halant Medium"/>
                <a:sym typeface="Halant Medium"/>
              </a:rPr>
              <a:t>Functional Test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950484" y="6204394"/>
            <a:ext cx="2797344" cy="1153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 spc="-21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Accondingly to the system requirements, goals and functionality.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799634" y="4462856"/>
            <a:ext cx="3093915" cy="13327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375"/>
              </a:lnSpc>
              <a:spcBef>
                <a:spcPct val="0"/>
              </a:spcBef>
            </a:pPr>
            <a:r>
              <a:rPr lang="en-US" b="true" sz="4135">
                <a:solidFill>
                  <a:srgbClr val="731F7D"/>
                </a:solidFill>
                <a:latin typeface="Halant Medium"/>
                <a:ea typeface="Halant Medium"/>
                <a:cs typeface="Halant Medium"/>
                <a:sym typeface="Halant Medium"/>
              </a:rPr>
              <a:t>Performance Test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799634" y="6204394"/>
            <a:ext cx="3093915" cy="1153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 spc="-21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In order to detect bottleneck and indentify critical situation.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941298" y="4489114"/>
            <a:ext cx="2674234" cy="13327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75"/>
              </a:lnSpc>
            </a:pPr>
            <a:r>
              <a:rPr lang="en-US" sz="4135" b="true">
                <a:solidFill>
                  <a:srgbClr val="731F7D"/>
                </a:solidFill>
                <a:latin typeface="Halant Medium"/>
                <a:ea typeface="Halant Medium"/>
                <a:cs typeface="Halant Medium"/>
                <a:sym typeface="Halant Medium"/>
              </a:rPr>
              <a:t>Load</a:t>
            </a:r>
          </a:p>
          <a:p>
            <a:pPr algn="ctr" marL="0" indent="0" lvl="0">
              <a:lnSpc>
                <a:spcPts val="5375"/>
              </a:lnSpc>
              <a:spcBef>
                <a:spcPct val="0"/>
              </a:spcBef>
            </a:pPr>
            <a:r>
              <a:rPr lang="en-US" b="true" sz="4135">
                <a:solidFill>
                  <a:srgbClr val="731F7D"/>
                </a:solidFill>
                <a:latin typeface="Halant Medium"/>
                <a:ea typeface="Halant Medium"/>
                <a:cs typeface="Halant Medium"/>
                <a:sym typeface="Halant Medium"/>
              </a:rPr>
              <a:t>Test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941298" y="6204394"/>
            <a:ext cx="2674234" cy="1544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 spc="-21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In order to find memory problems, such as leaks or overflows.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653757" y="4489114"/>
            <a:ext cx="2674234" cy="13327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75"/>
              </a:lnSpc>
            </a:pPr>
            <a:r>
              <a:rPr lang="en-US" sz="4135" b="true">
                <a:solidFill>
                  <a:srgbClr val="731F7D"/>
                </a:solidFill>
                <a:latin typeface="Halant Medium"/>
                <a:ea typeface="Halant Medium"/>
                <a:cs typeface="Halant Medium"/>
                <a:sym typeface="Halant Medium"/>
              </a:rPr>
              <a:t>UI</a:t>
            </a:r>
          </a:p>
          <a:p>
            <a:pPr algn="ctr" marL="0" indent="0" lvl="0">
              <a:lnSpc>
                <a:spcPts val="5375"/>
              </a:lnSpc>
              <a:spcBef>
                <a:spcPct val="0"/>
              </a:spcBef>
            </a:pPr>
            <a:r>
              <a:rPr lang="en-US" b="true" sz="4135">
                <a:solidFill>
                  <a:srgbClr val="731F7D"/>
                </a:solidFill>
                <a:latin typeface="Halant Medium"/>
                <a:ea typeface="Halant Medium"/>
                <a:cs typeface="Halant Medium"/>
                <a:sym typeface="Halant Medium"/>
              </a:rPr>
              <a:t>Test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663282" y="6194869"/>
            <a:ext cx="2674234" cy="10783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59"/>
              </a:lnSpc>
              <a:spcBef>
                <a:spcPct val="0"/>
              </a:spcBef>
            </a:pPr>
            <a:r>
              <a:rPr lang="en-US" sz="2042" spc="-20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Usability of the System for all Users and in every browser.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313119">
            <a:off x="16065953" y="8595422"/>
            <a:ext cx="5214256" cy="4986132"/>
          </a:xfrm>
          <a:custGeom>
            <a:avLst/>
            <a:gdLst/>
            <a:ahLst/>
            <a:cxnLst/>
            <a:rect r="r" b="b" t="t" l="l"/>
            <a:pathLst>
              <a:path h="4986132" w="5214256">
                <a:moveTo>
                  <a:pt x="0" y="0"/>
                </a:moveTo>
                <a:lnTo>
                  <a:pt x="5214256" y="0"/>
                </a:lnTo>
                <a:lnTo>
                  <a:pt x="5214256" y="4986132"/>
                </a:lnTo>
                <a:lnTo>
                  <a:pt x="0" y="49861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4708730">
            <a:off x="-1868768" y="-2156012"/>
            <a:ext cx="5214256" cy="4986132"/>
          </a:xfrm>
          <a:custGeom>
            <a:avLst/>
            <a:gdLst/>
            <a:ahLst/>
            <a:cxnLst/>
            <a:rect r="r" b="b" t="t" l="l"/>
            <a:pathLst>
              <a:path h="4986132" w="5214256">
                <a:moveTo>
                  <a:pt x="0" y="0"/>
                </a:moveTo>
                <a:lnTo>
                  <a:pt x="5214255" y="0"/>
                </a:lnTo>
                <a:lnTo>
                  <a:pt x="5214255" y="4986132"/>
                </a:lnTo>
                <a:lnTo>
                  <a:pt x="0" y="49861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5809508"/>
            <a:ext cx="10724012" cy="2580144"/>
            <a:chOff x="0" y="0"/>
            <a:chExt cx="14298683" cy="3440192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2390027"/>
              <a:ext cx="9499197" cy="10501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6720"/>
                </a:lnSpc>
                <a:spcBef>
                  <a:spcPct val="0"/>
                </a:spcBef>
              </a:pPr>
              <a:r>
                <a:rPr lang="en-US" sz="4800" b="true">
                  <a:solidFill>
                    <a:srgbClr val="731F7D"/>
                  </a:solidFill>
                  <a:latin typeface="Halant Medium"/>
                  <a:ea typeface="Halant Medium"/>
                  <a:cs typeface="Halant Medium"/>
                  <a:sym typeface="Halant Medium"/>
                </a:rPr>
                <a:t>R&amp;DD presentation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-27507"/>
              <a:ext cx="14298683" cy="17503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0279"/>
                </a:lnSpc>
              </a:pPr>
              <a:r>
                <a:rPr lang="en-US" sz="8711" b="true">
                  <a:solidFill>
                    <a:srgbClr val="000000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Students&amp;Companies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-5624184">
            <a:off x="9190413" y="-1204481"/>
            <a:ext cx="9054625" cy="8058616"/>
          </a:xfrm>
          <a:custGeom>
            <a:avLst/>
            <a:gdLst/>
            <a:ahLst/>
            <a:cxnLst/>
            <a:rect r="r" b="b" t="t" l="l"/>
            <a:pathLst>
              <a:path h="8058616" w="9054625">
                <a:moveTo>
                  <a:pt x="0" y="0"/>
                </a:moveTo>
                <a:lnTo>
                  <a:pt x="9054625" y="0"/>
                </a:lnTo>
                <a:lnTo>
                  <a:pt x="9054625" y="8058616"/>
                </a:lnTo>
                <a:lnTo>
                  <a:pt x="0" y="80586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5017281">
            <a:off x="7304671" y="971407"/>
            <a:ext cx="1811240" cy="1716150"/>
          </a:xfrm>
          <a:custGeom>
            <a:avLst/>
            <a:gdLst/>
            <a:ahLst/>
            <a:cxnLst/>
            <a:rect r="r" b="b" t="t" l="l"/>
            <a:pathLst>
              <a:path h="1716150" w="1811240">
                <a:moveTo>
                  <a:pt x="0" y="0"/>
                </a:moveTo>
                <a:lnTo>
                  <a:pt x="1811240" y="0"/>
                </a:lnTo>
                <a:lnTo>
                  <a:pt x="1811240" y="1716150"/>
                </a:lnTo>
                <a:lnTo>
                  <a:pt x="0" y="17161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10567437">
            <a:off x="16126494" y="6825098"/>
            <a:ext cx="3789612" cy="3623816"/>
          </a:xfrm>
          <a:custGeom>
            <a:avLst/>
            <a:gdLst/>
            <a:ahLst/>
            <a:cxnLst/>
            <a:rect r="r" b="b" t="t" l="l"/>
            <a:pathLst>
              <a:path h="3623816" w="3789612">
                <a:moveTo>
                  <a:pt x="0" y="0"/>
                </a:moveTo>
                <a:lnTo>
                  <a:pt x="3789612" y="0"/>
                </a:lnTo>
                <a:lnTo>
                  <a:pt x="3789612" y="3623816"/>
                </a:lnTo>
                <a:lnTo>
                  <a:pt x="0" y="36238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8819852"/>
            <a:ext cx="10593384" cy="4384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58"/>
              </a:lnSpc>
              <a:spcBef>
                <a:spcPct val="0"/>
              </a:spcBef>
            </a:pPr>
            <a:r>
              <a:rPr lang="en-US" b="true" sz="2613" spc="-26">
                <a:solidFill>
                  <a:srgbClr val="000000"/>
                </a:solidFill>
                <a:latin typeface="Assistant Bold"/>
                <a:ea typeface="Assistant Bold"/>
                <a:cs typeface="Assistant Bold"/>
                <a:sym typeface="Assistant Bold"/>
              </a:rPr>
              <a:t>Irene Lo Presti and Matteo Lussana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937200" y="0"/>
            <a:ext cx="14413600" cy="15014167"/>
          </a:xfrm>
          <a:custGeom>
            <a:avLst/>
            <a:gdLst/>
            <a:ahLst/>
            <a:cxnLst/>
            <a:rect r="r" b="b" t="t" l="l"/>
            <a:pathLst>
              <a:path h="15014167" w="14413600">
                <a:moveTo>
                  <a:pt x="0" y="0"/>
                </a:moveTo>
                <a:lnTo>
                  <a:pt x="14413600" y="0"/>
                </a:lnTo>
                <a:lnTo>
                  <a:pt x="14413600" y="15014167"/>
                </a:lnTo>
                <a:lnTo>
                  <a:pt x="0" y="1501416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65550" y="0"/>
            <a:ext cx="15556900" cy="10287000"/>
          </a:xfrm>
          <a:custGeom>
            <a:avLst/>
            <a:gdLst/>
            <a:ahLst/>
            <a:cxnLst/>
            <a:rect r="r" b="b" t="t" l="l"/>
            <a:pathLst>
              <a:path h="10287000" w="15556900">
                <a:moveTo>
                  <a:pt x="0" y="0"/>
                </a:moveTo>
                <a:lnTo>
                  <a:pt x="15556900" y="0"/>
                </a:lnTo>
                <a:lnTo>
                  <a:pt x="155569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061728" y="0"/>
            <a:ext cx="14164544" cy="10287000"/>
          </a:xfrm>
          <a:custGeom>
            <a:avLst/>
            <a:gdLst/>
            <a:ahLst/>
            <a:cxnLst/>
            <a:rect r="r" b="b" t="t" l="l"/>
            <a:pathLst>
              <a:path h="10287000" w="14164544">
                <a:moveTo>
                  <a:pt x="0" y="0"/>
                </a:moveTo>
                <a:lnTo>
                  <a:pt x="14164544" y="0"/>
                </a:lnTo>
                <a:lnTo>
                  <a:pt x="1416454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23925" y="0"/>
            <a:ext cx="15440150" cy="10287000"/>
          </a:xfrm>
          <a:custGeom>
            <a:avLst/>
            <a:gdLst/>
            <a:ahLst/>
            <a:cxnLst/>
            <a:rect r="r" b="b" t="t" l="l"/>
            <a:pathLst>
              <a:path h="10287000" w="15440150">
                <a:moveTo>
                  <a:pt x="0" y="0"/>
                </a:moveTo>
                <a:lnTo>
                  <a:pt x="15440150" y="0"/>
                </a:lnTo>
                <a:lnTo>
                  <a:pt x="1544015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DAGdYUlud38</dc:identifier>
  <dcterms:modified xsi:type="dcterms:W3CDTF">2011-08-01T06:04:30Z</dcterms:modified>
  <cp:revision>1</cp:revision>
  <dc:title>Presentazione - SE2</dc:title>
</cp:coreProperties>
</file>